
<file path=[Content_Types].xml><?xml version="1.0" encoding="utf-8"?>
<Types xmlns="http://schemas.openxmlformats.org/package/2006/content-types">
  <Default Extension="bin" ContentType="application/vnd.openxmlformats-officedocument.oleObject"/>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35"/>
  </p:notesMasterIdLst>
  <p:sldIdLst>
    <p:sldId id="256" r:id="rId2"/>
    <p:sldId id="331" r:id="rId3"/>
    <p:sldId id="287" r:id="rId4"/>
    <p:sldId id="308" r:id="rId5"/>
    <p:sldId id="309" r:id="rId6"/>
    <p:sldId id="310" r:id="rId7"/>
    <p:sldId id="317" r:id="rId8"/>
    <p:sldId id="311" r:id="rId9"/>
    <p:sldId id="314" r:id="rId10"/>
    <p:sldId id="288" r:id="rId11"/>
    <p:sldId id="289" r:id="rId12"/>
    <p:sldId id="324" r:id="rId13"/>
    <p:sldId id="292" r:id="rId14"/>
    <p:sldId id="329" r:id="rId15"/>
    <p:sldId id="295" r:id="rId16"/>
    <p:sldId id="306" r:id="rId17"/>
    <p:sldId id="315" r:id="rId18"/>
    <p:sldId id="316" r:id="rId19"/>
    <p:sldId id="330" r:id="rId20"/>
    <p:sldId id="305" r:id="rId21"/>
    <p:sldId id="319" r:id="rId22"/>
    <p:sldId id="321" r:id="rId23"/>
    <p:sldId id="322" r:id="rId24"/>
    <p:sldId id="323" r:id="rId25"/>
    <p:sldId id="264" r:id="rId26"/>
    <p:sldId id="271" r:id="rId27"/>
    <p:sldId id="270" r:id="rId28"/>
    <p:sldId id="318" r:id="rId29"/>
    <p:sldId id="272" r:id="rId30"/>
    <p:sldId id="275" r:id="rId31"/>
    <p:sldId id="273" r:id="rId32"/>
    <p:sldId id="279" r:id="rId33"/>
    <p:sldId id="278" r:id="rId34"/>
  </p:sldIdLst>
  <p:sldSz cx="9144000" cy="5143500" type="screen16x9"/>
  <p:notesSz cx="6858000" cy="9144000"/>
  <p:embeddedFontLst>
    <p:embeddedFont>
      <p:font typeface="Karla" pitchFamily="2" charset="0"/>
      <p:regular r:id="rId36"/>
      <p:bold r:id="rId37"/>
      <p:italic r:id="rId38"/>
      <p:boldItalic r:id="rId39"/>
    </p:embeddedFont>
    <p:embeddedFont>
      <p:font typeface="Oswald" panose="00000500000000000000" pitchFamily="2" charset="0"/>
      <p:regular r:id="rId40"/>
      <p:bold r:id="rId41"/>
    </p:embeddedFont>
    <p:embeddedFont>
      <p:font typeface="Tahoma" panose="020B0604030504040204" pitchFamily="34" charset="0"/>
      <p:regular r:id="rId42"/>
      <p:bold r:id="rId43"/>
    </p:embeddedFont>
    <p:embeddedFont>
      <p:font typeface="Tinos"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059A9F-BEB9-4ADA-8E8D-16B7F5CB419B}">
  <a:tblStyle styleId="{59059A9F-BEB9-4ADA-8E8D-16B7F5CB419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803" autoAdjust="0"/>
  </p:normalViewPr>
  <p:slideViewPr>
    <p:cSldViewPr>
      <p:cViewPr varScale="1">
        <p:scale>
          <a:sx n="88" d="100"/>
          <a:sy n="88" d="100"/>
        </p:scale>
        <p:origin x="1306" y="67"/>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gif>
</file>

<file path=ppt/media/image2.png>
</file>

<file path=ppt/media/image20.png>
</file>

<file path=ppt/media/image21.png>
</file>

<file path=ppt/media/image22.jpeg>
</file>

<file path=ppt/media/image23.png>
</file>

<file path=ppt/media/image24.png>
</file>

<file path=ppt/media/image25.jpeg>
</file>

<file path=ppt/media/image26.jpeg>
</file>

<file path=ppt/media/image3.png>
</file>

<file path=ppt/media/image4.gif>
</file>

<file path=ppt/media/image5.png>
</file>

<file path=ppt/media/image6.png>
</file>

<file path=ppt/media/image7.pn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65224550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vi.wikipedia.org/wiki/Audrey_Hepburn"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vi.wikipedia.org/wiki/Quy%E1%BB%81n_c%C3%B4ng_d%C3%A2n" TargetMode="External"/><Relationship Id="rId5" Type="http://schemas.openxmlformats.org/officeDocument/2006/relationships/hyperlink" Target="https://vi.wikipedia.org/wiki/%E1%BA%A2_R%E1%BA%ADp_X%C3%AA_%C3%9At" TargetMode="External"/><Relationship Id="rId4" Type="http://schemas.openxmlformats.org/officeDocument/2006/relationships/hyperlink" Target="https://vi.wikipedia.org/wiki/Nh%C3%A0_Saud"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3623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vi-VN" sz="1100" b="0" i="0" u="none" strike="noStrike" cap="none" dirty="0">
                <a:solidFill>
                  <a:srgbClr val="000000"/>
                </a:solidFill>
                <a:effectLst/>
                <a:latin typeface="Arial"/>
                <a:ea typeface="Arial"/>
                <a:cs typeface="Arial"/>
                <a:sym typeface="Arial"/>
              </a:rPr>
              <a:t>Ngày 19 tháng 4 năm 2015, Sophia được kích hoạt để hoạt động, Sophia được lấy cảm hứng từ minh tinh người Anh </a:t>
            </a:r>
            <a:r>
              <a:rPr lang="vi-VN" sz="1100" b="0" i="0" u="none" strike="noStrike" cap="none" dirty="0">
                <a:solidFill>
                  <a:srgbClr val="000000"/>
                </a:solidFill>
                <a:effectLst/>
                <a:latin typeface="Arial"/>
                <a:ea typeface="Arial"/>
                <a:cs typeface="Arial"/>
                <a:sym typeface="Arial"/>
                <a:hlinkClick r:id="rId3" tooltip="Audrey Hepburn"/>
              </a:rPr>
              <a:t>Audrey Hepburn</a:t>
            </a:r>
            <a:r>
              <a:rPr lang="vi-VN" sz="1100" b="0" i="0" u="none" strike="noStrike" cap="none" dirty="0">
                <a:solidFill>
                  <a:srgbClr val="000000"/>
                </a:solidFill>
                <a:effectLst/>
                <a:latin typeface="Arial"/>
                <a:ea typeface="Arial"/>
                <a:cs typeface="Arial"/>
                <a:sym typeface="Arial"/>
              </a:rPr>
              <a:t> với vẻ đẹp cổ điển bao gồm: làn da trắng sứ, sống mũi thon gọn, gò má cao, nụ cười hấp dẫn và đôi mắt biểu cảm thay đổi màu sắc theo ánh sáng.</a:t>
            </a:r>
          </a:p>
          <a:p>
            <a:r>
              <a:rPr lang="vi-VN" sz="1100" b="0" i="0" u="none" strike="noStrike" cap="none" dirty="0">
                <a:solidFill>
                  <a:srgbClr val="000000"/>
                </a:solidFill>
                <a:effectLst/>
                <a:latin typeface="Arial"/>
                <a:ea typeface="Arial"/>
                <a:cs typeface="Arial"/>
                <a:sym typeface="Arial"/>
              </a:rPr>
              <a:t>Ngày 25 tháng 10 năm 2017, Sophia là Robot đầu tiên được </a:t>
            </a:r>
            <a:r>
              <a:rPr lang="vi-VN" sz="1100" b="0" i="0" u="none" strike="noStrike" cap="none" dirty="0">
                <a:solidFill>
                  <a:srgbClr val="000000"/>
                </a:solidFill>
                <a:effectLst/>
                <a:latin typeface="Arial"/>
                <a:ea typeface="Arial"/>
                <a:cs typeface="Arial"/>
                <a:sym typeface="Arial"/>
                <a:hlinkClick r:id="rId4" tooltip="Nhà Saud"/>
              </a:rPr>
              <a:t>chính phủ</a:t>
            </a:r>
            <a:r>
              <a:rPr lang="vi-VN" sz="1100" b="0" i="0" u="none" strike="noStrike" cap="none" dirty="0">
                <a:solidFill>
                  <a:srgbClr val="000000"/>
                </a:solidFill>
                <a:effectLst/>
                <a:latin typeface="Arial"/>
                <a:ea typeface="Arial"/>
                <a:cs typeface="Arial"/>
                <a:sym typeface="Arial"/>
              </a:rPr>
              <a:t> </a:t>
            </a:r>
            <a:r>
              <a:rPr lang="vi-VN" sz="1100" b="0" i="0" u="none" strike="noStrike" cap="none" dirty="0">
                <a:solidFill>
                  <a:srgbClr val="000000"/>
                </a:solidFill>
                <a:effectLst/>
                <a:latin typeface="Arial"/>
                <a:ea typeface="Arial"/>
                <a:cs typeface="Arial"/>
                <a:sym typeface="Arial"/>
                <a:hlinkClick r:id="rId5" tooltip="Ả Rập Xê Út"/>
              </a:rPr>
              <a:t>Ả Rập Xê Út</a:t>
            </a:r>
            <a:r>
              <a:rPr lang="vi-VN" sz="1100" b="0" i="0" u="none" strike="noStrike" cap="none" dirty="0">
                <a:solidFill>
                  <a:srgbClr val="000000"/>
                </a:solidFill>
                <a:effectLst/>
                <a:latin typeface="Arial"/>
                <a:ea typeface="Arial"/>
                <a:cs typeface="Arial"/>
                <a:sym typeface="Arial"/>
              </a:rPr>
              <a:t> cấp </a:t>
            </a:r>
            <a:r>
              <a:rPr lang="vi-VN" sz="1100" b="0" i="0" u="none" strike="noStrike" cap="none" dirty="0">
                <a:solidFill>
                  <a:srgbClr val="000000"/>
                </a:solidFill>
                <a:effectLst/>
                <a:latin typeface="Arial"/>
                <a:ea typeface="Arial"/>
                <a:cs typeface="Arial"/>
                <a:sym typeface="Arial"/>
                <a:hlinkClick r:id="rId6" tooltip="Quyền công dân"/>
              </a:rPr>
              <a:t>quyền công dân</a:t>
            </a:r>
            <a:r>
              <a:rPr lang="vi-VN" sz="1100" b="0" i="0" u="none" strike="noStrike" cap="none" dirty="0">
                <a:solidFill>
                  <a:srgbClr val="000000"/>
                </a:solidFill>
                <a:effectLst/>
                <a:latin typeface="Arial"/>
                <a:ea typeface="Arial"/>
                <a:cs typeface="Arial"/>
                <a:sym typeface="Arial"/>
              </a:rPr>
              <a:t> như con người</a:t>
            </a:r>
          </a:p>
          <a:p>
            <a:endParaRPr lang="en-US" dirty="0"/>
          </a:p>
        </p:txBody>
      </p:sp>
    </p:spTree>
    <p:extLst>
      <p:ext uri="{BB962C8B-B14F-4D97-AF65-F5344CB8AC3E}">
        <p14:creationId xmlns:p14="http://schemas.microsoft.com/office/powerpoint/2010/main" val="1297671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CDC89D5D-F7F5-4646-ACD4-1A1EBB065201}"/>
              </a:ext>
            </a:extLst>
          </p:cNvPr>
          <p:cNvSpPr>
            <a:spLocks noGrp="1" noChangeArrowheads="1"/>
          </p:cNvSpPr>
          <p:nvPr>
            <p:ph type="sldNum" sz="quarter" idx="5"/>
          </p:nvPr>
        </p:nvSpPr>
        <p:spPr>
          <a:xfrm>
            <a:off x="3884613" y="8685213"/>
            <a:ext cx="2971800" cy="457200"/>
          </a:xfrm>
          <a:prstGeom prst="rect">
            <a:avLst/>
          </a:prstGeom>
          <a:ln/>
        </p:spPr>
        <p:txBody>
          <a:bodyPr/>
          <a:lstStyle/>
          <a:p>
            <a:fld id="{0071F5C2-3353-48AD-B10C-D91DBD266C9E}" type="slidenum">
              <a:rPr lang="en-US" altLang="en-US"/>
              <a:pPr/>
              <a:t>15</a:t>
            </a:fld>
            <a:endParaRPr lang="en-US" altLang="en-US"/>
          </a:p>
        </p:txBody>
      </p:sp>
      <p:sp>
        <p:nvSpPr>
          <p:cNvPr id="38914" name="Rectangle 2">
            <a:extLst>
              <a:ext uri="{FF2B5EF4-FFF2-40B4-BE49-F238E27FC236}">
                <a16:creationId xmlns:a16="http://schemas.microsoft.com/office/drawing/2014/main" id="{9165C2B2-3E15-4C5C-877F-281916F5A9C6}"/>
              </a:ext>
            </a:extLst>
          </p:cNvPr>
          <p:cNvSpPr>
            <a:spLocks noGrp="1" noRot="1" noChangeAspect="1" noChangeArrowheads="1" noTextEdit="1"/>
          </p:cNvSpPr>
          <p:nvPr>
            <p:ph type="sldImg"/>
          </p:nvPr>
        </p:nvSpPr>
        <p:spPr bwMode="auto">
          <a:xfrm>
            <a:off x="393700" y="692150"/>
            <a:ext cx="6070600" cy="3416300"/>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8915" name="Rectangle 3">
            <a:extLst>
              <a:ext uri="{FF2B5EF4-FFF2-40B4-BE49-F238E27FC236}">
                <a16:creationId xmlns:a16="http://schemas.microsoft.com/office/drawing/2014/main" id="{9C8E5CCD-D32A-4BC6-B471-16E7BBBF4B6E}"/>
              </a:ext>
            </a:extLst>
          </p:cNvPr>
          <p:cNvSpPr>
            <a:spLocks noGrp="1" noChangeArrowheads="1"/>
          </p:cNvSpPr>
          <p:nvPr>
            <p:ph type="body" idx="1"/>
          </p:nvPr>
        </p:nvSpPr>
        <p:spPr bwMode="auto">
          <a:xfrm>
            <a:off x="914400" y="4343400"/>
            <a:ext cx="50292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488" tIns="44450" rIns="90488" bIns="44450"/>
          <a:lstStyle/>
          <a:p>
            <a:endParaRPr lang="en-US" altLang="en-US"/>
          </a:p>
        </p:txBody>
      </p:sp>
    </p:spTree>
    <p:extLst>
      <p:ext uri="{BB962C8B-B14F-4D97-AF65-F5344CB8AC3E}">
        <p14:creationId xmlns:p14="http://schemas.microsoft.com/office/powerpoint/2010/main" val="1189073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Ở </a:t>
            </a:r>
            <a:r>
              <a:rPr lang="en-US" dirty="0" err="1"/>
              <a:t>đây</a:t>
            </a:r>
            <a:r>
              <a:rPr lang="en-US" dirty="0"/>
              <a:t>,</a:t>
            </a:r>
            <a:r>
              <a:rPr lang="en-US" baseline="0" dirty="0"/>
              <a:t> </a:t>
            </a:r>
            <a:r>
              <a:rPr lang="en-US" baseline="0" dirty="0" err="1"/>
              <a:t>có</a:t>
            </a:r>
            <a:r>
              <a:rPr lang="en-US" baseline="0" dirty="0"/>
              <a:t> </a:t>
            </a:r>
            <a:r>
              <a:rPr lang="en-US" baseline="0" dirty="0" err="1"/>
              <a:t>một</a:t>
            </a:r>
            <a:r>
              <a:rPr lang="en-US" baseline="0" dirty="0"/>
              <a:t> </a:t>
            </a:r>
            <a:r>
              <a:rPr lang="en-US" baseline="0" dirty="0" err="1"/>
              <a:t>điểm</a:t>
            </a:r>
            <a:r>
              <a:rPr lang="en-US" baseline="0" dirty="0"/>
              <a:t> </a:t>
            </a:r>
            <a:r>
              <a:rPr lang="en-US" baseline="0" dirty="0" err="1"/>
              <a:t>thú</a:t>
            </a:r>
            <a:r>
              <a:rPr lang="en-US" baseline="0" dirty="0"/>
              <a:t> </a:t>
            </a:r>
            <a:r>
              <a:rPr lang="en-US" baseline="0" dirty="0" err="1"/>
              <a:t>vị</a:t>
            </a:r>
            <a:r>
              <a:rPr lang="en-US" baseline="0" dirty="0"/>
              <a:t> </a:t>
            </a:r>
            <a:r>
              <a:rPr lang="en-US" baseline="0" dirty="0" err="1"/>
              <a:t>là</a:t>
            </a:r>
            <a:r>
              <a:rPr lang="en-US" baseline="0" dirty="0"/>
              <a:t> </a:t>
            </a:r>
            <a:r>
              <a:rPr lang="en-US" baseline="0" dirty="0" err="1"/>
              <a:t>những</a:t>
            </a:r>
            <a:r>
              <a:rPr lang="en-US" baseline="0" dirty="0"/>
              <a:t> </a:t>
            </a:r>
            <a:r>
              <a:rPr lang="en-US" baseline="0" dirty="0" err="1"/>
              <a:t>bước</a:t>
            </a:r>
            <a:r>
              <a:rPr lang="en-US" baseline="0" dirty="0"/>
              <a:t> </a:t>
            </a:r>
            <a:r>
              <a:rPr lang="en-US" baseline="0" dirty="0" err="1"/>
              <a:t>tiến</a:t>
            </a:r>
            <a:r>
              <a:rPr lang="en-US" baseline="0" dirty="0"/>
              <a:t> </a:t>
            </a:r>
            <a:r>
              <a:rPr lang="en-US" baseline="0" dirty="0" err="1"/>
              <a:t>của</a:t>
            </a:r>
            <a:r>
              <a:rPr lang="en-US" baseline="0" dirty="0"/>
              <a:t> AI </a:t>
            </a:r>
            <a:r>
              <a:rPr lang="en-US" baseline="0" dirty="0" err="1"/>
              <a:t>rất</a:t>
            </a:r>
            <a:r>
              <a:rPr lang="en-US" baseline="0" dirty="0"/>
              <a:t> </a:t>
            </a:r>
            <a:r>
              <a:rPr lang="en-US" baseline="0" dirty="0" err="1"/>
              <a:t>chậm</a:t>
            </a:r>
            <a:r>
              <a:rPr lang="en-US" baseline="0" dirty="0"/>
              <a:t> </a:t>
            </a:r>
            <a:r>
              <a:rPr lang="en-US" baseline="0" dirty="0" err="1"/>
              <a:t>trong</a:t>
            </a:r>
            <a:r>
              <a:rPr lang="en-US" baseline="0" dirty="0"/>
              <a:t> </a:t>
            </a:r>
            <a:r>
              <a:rPr lang="en-US" baseline="0" dirty="0" err="1"/>
              <a:t>thế</a:t>
            </a:r>
            <a:r>
              <a:rPr lang="en-US" baseline="0" dirty="0"/>
              <a:t> </a:t>
            </a:r>
            <a:r>
              <a:rPr lang="en-US" baseline="0" dirty="0" err="1"/>
              <a:t>kỷ</a:t>
            </a:r>
            <a:r>
              <a:rPr lang="en-US" baseline="0" dirty="0"/>
              <a:t> </a:t>
            </a:r>
            <a:r>
              <a:rPr lang="en-US" baseline="0" dirty="0" err="1"/>
              <a:t>trước</a:t>
            </a:r>
            <a:r>
              <a:rPr lang="en-US" baseline="0" dirty="0"/>
              <a:t>, </a:t>
            </a:r>
            <a:r>
              <a:rPr lang="en-US" baseline="0" dirty="0" err="1"/>
              <a:t>nhưng</a:t>
            </a:r>
            <a:r>
              <a:rPr lang="en-US" baseline="0" dirty="0"/>
              <a:t> </a:t>
            </a:r>
            <a:r>
              <a:rPr lang="en-US" baseline="0" dirty="0" err="1"/>
              <a:t>những</a:t>
            </a:r>
            <a:r>
              <a:rPr lang="en-US" baseline="0" dirty="0"/>
              <a:t> </a:t>
            </a:r>
            <a:r>
              <a:rPr lang="en-US" baseline="0" dirty="0" err="1"/>
              <a:t>năm</a:t>
            </a:r>
            <a:r>
              <a:rPr lang="en-US" baseline="0" dirty="0"/>
              <a:t> </a:t>
            </a:r>
            <a:r>
              <a:rPr lang="en-US" baseline="0" dirty="0" err="1"/>
              <a:t>gần</a:t>
            </a:r>
            <a:r>
              <a:rPr lang="en-US" baseline="0" dirty="0"/>
              <a:t> </a:t>
            </a:r>
            <a:r>
              <a:rPr lang="en-US" baseline="0" dirty="0" err="1"/>
              <a:t>đây</a:t>
            </a:r>
            <a:r>
              <a:rPr lang="en-US" baseline="0" dirty="0"/>
              <a:t>, AI </a:t>
            </a:r>
            <a:r>
              <a:rPr lang="en-US" baseline="0" dirty="0" err="1"/>
              <a:t>liên</a:t>
            </a:r>
            <a:r>
              <a:rPr lang="en-US" baseline="0" dirty="0"/>
              <a:t> </a:t>
            </a:r>
            <a:r>
              <a:rPr lang="en-US" baseline="0" dirty="0" err="1"/>
              <a:t>tục</a:t>
            </a:r>
            <a:r>
              <a:rPr lang="en-US" baseline="0" dirty="0"/>
              <a:t> </a:t>
            </a:r>
            <a:r>
              <a:rPr lang="en-US" baseline="0" dirty="0" err="1"/>
              <a:t>đạt</a:t>
            </a:r>
            <a:r>
              <a:rPr lang="en-US" baseline="0" dirty="0"/>
              <a:t> </a:t>
            </a:r>
            <a:r>
              <a:rPr lang="en-US" baseline="0" dirty="0" err="1"/>
              <a:t>được</a:t>
            </a:r>
            <a:r>
              <a:rPr lang="en-US" baseline="0" dirty="0"/>
              <a:t> </a:t>
            </a:r>
            <a:r>
              <a:rPr lang="en-US" baseline="0" dirty="0" err="1"/>
              <a:t>những</a:t>
            </a:r>
            <a:r>
              <a:rPr lang="en-US" baseline="0" dirty="0"/>
              <a:t> </a:t>
            </a:r>
            <a:r>
              <a:rPr lang="en-US" baseline="0" dirty="0" err="1"/>
              <a:t>bước</a:t>
            </a:r>
            <a:r>
              <a:rPr lang="en-US" baseline="0" dirty="0"/>
              <a:t> </a:t>
            </a:r>
            <a:r>
              <a:rPr lang="en-US" baseline="0" dirty="0" err="1"/>
              <a:t>tiến</a:t>
            </a:r>
            <a:r>
              <a:rPr lang="en-US" baseline="0" dirty="0"/>
              <a:t> </a:t>
            </a:r>
            <a:r>
              <a:rPr lang="en-US" baseline="0" dirty="0" err="1"/>
              <a:t>dài</a:t>
            </a:r>
            <a:r>
              <a:rPr lang="en-US" baseline="0" dirty="0"/>
              <a:t> </a:t>
            </a:r>
            <a:r>
              <a:rPr lang="en-US" baseline="0" dirty="0" err="1"/>
              <a:t>và</a:t>
            </a:r>
            <a:r>
              <a:rPr lang="en-US" baseline="0" dirty="0"/>
              <a:t> </a:t>
            </a:r>
            <a:r>
              <a:rPr lang="en-US" baseline="0" dirty="0" err="1"/>
              <a:t>nổi</a:t>
            </a:r>
            <a:r>
              <a:rPr lang="en-US" baseline="0" dirty="0"/>
              <a:t> </a:t>
            </a:r>
            <a:r>
              <a:rPr lang="en-US" baseline="0" dirty="0" err="1"/>
              <a:t>trội</a:t>
            </a:r>
            <a:r>
              <a:rPr lang="en-US" baseline="0" dirty="0"/>
              <a:t>, </a:t>
            </a:r>
            <a:r>
              <a:rPr lang="en-US" baseline="0" dirty="0" err="1"/>
              <a:t>Chúng</a:t>
            </a:r>
            <a:r>
              <a:rPr lang="en-US" baseline="0" dirty="0"/>
              <a:t> ta </a:t>
            </a:r>
            <a:r>
              <a:rPr lang="en-US" baseline="0" dirty="0" err="1"/>
              <a:t>thấy</a:t>
            </a:r>
            <a:r>
              <a:rPr lang="en-US" baseline="0" dirty="0"/>
              <a:t> AI </a:t>
            </a:r>
            <a:r>
              <a:rPr lang="en-US" baseline="0" dirty="0" err="1"/>
              <a:t>xuất</a:t>
            </a:r>
            <a:r>
              <a:rPr lang="en-US" baseline="0" dirty="0"/>
              <a:t> </a:t>
            </a:r>
            <a:r>
              <a:rPr lang="en-US" baseline="0" dirty="0" err="1"/>
              <a:t>hiện</a:t>
            </a:r>
            <a:r>
              <a:rPr lang="en-US" baseline="0" dirty="0"/>
              <a:t> </a:t>
            </a:r>
            <a:r>
              <a:rPr lang="en-US" baseline="0" dirty="0" err="1"/>
              <a:t>trên</a:t>
            </a:r>
            <a:r>
              <a:rPr lang="en-US" baseline="0" dirty="0"/>
              <a:t> </a:t>
            </a:r>
            <a:r>
              <a:rPr lang="en-US" baseline="0" dirty="0" err="1"/>
              <a:t>báo</a:t>
            </a:r>
            <a:r>
              <a:rPr lang="en-US" baseline="0" dirty="0"/>
              <a:t> </a:t>
            </a:r>
            <a:r>
              <a:rPr lang="en-US" baseline="0" dirty="0" err="1"/>
              <a:t>rất</a:t>
            </a:r>
            <a:r>
              <a:rPr lang="en-US" baseline="0" dirty="0"/>
              <a:t> </a:t>
            </a:r>
            <a:r>
              <a:rPr lang="en-US" baseline="0" dirty="0" err="1"/>
              <a:t>rất</a:t>
            </a:r>
            <a:r>
              <a:rPr lang="en-US" baseline="0" dirty="0"/>
              <a:t> </a:t>
            </a:r>
            <a:r>
              <a:rPr lang="en-US" baseline="0" dirty="0" err="1"/>
              <a:t>nhiều</a:t>
            </a:r>
            <a:r>
              <a:rPr lang="en-US" baseline="0" dirty="0"/>
              <a:t>. </a:t>
            </a:r>
            <a:r>
              <a:rPr lang="en-US" baseline="0" dirty="0" err="1"/>
              <a:t>Để</a:t>
            </a:r>
            <a:r>
              <a:rPr lang="en-US" baseline="0" dirty="0"/>
              <a:t> </a:t>
            </a:r>
            <a:r>
              <a:rPr lang="en-US" baseline="0" dirty="0" err="1"/>
              <a:t>tìm</a:t>
            </a:r>
            <a:r>
              <a:rPr lang="en-US" baseline="0" dirty="0"/>
              <a:t> </a:t>
            </a:r>
            <a:r>
              <a:rPr lang="en-US" baseline="0" dirty="0" err="1"/>
              <a:t>hiểu</a:t>
            </a:r>
            <a:r>
              <a:rPr lang="en-US" baseline="0" dirty="0"/>
              <a:t> </a:t>
            </a:r>
            <a:r>
              <a:rPr lang="en-US" baseline="0" dirty="0" err="1"/>
              <a:t>nguyên</a:t>
            </a:r>
            <a:r>
              <a:rPr lang="en-US" baseline="0" dirty="0"/>
              <a:t> </a:t>
            </a:r>
            <a:r>
              <a:rPr lang="en-US" baseline="0" dirty="0" err="1"/>
              <a:t>nhân</a:t>
            </a:r>
            <a:r>
              <a:rPr lang="en-US" baseline="0" dirty="0"/>
              <a:t>, </a:t>
            </a:r>
            <a:r>
              <a:rPr lang="en-US" baseline="0" dirty="0" err="1"/>
              <a:t>chúng</a:t>
            </a:r>
            <a:r>
              <a:rPr lang="en-US" baseline="0" dirty="0"/>
              <a:t> ta </a:t>
            </a:r>
            <a:r>
              <a:rPr lang="en-US" baseline="0" dirty="0" err="1"/>
              <a:t>cần</a:t>
            </a:r>
            <a:r>
              <a:rPr lang="en-US" baseline="0" dirty="0"/>
              <a:t> </a:t>
            </a:r>
            <a:r>
              <a:rPr lang="en-US" baseline="0" dirty="0" err="1"/>
              <a:t>tìm</a:t>
            </a:r>
            <a:r>
              <a:rPr lang="en-US" baseline="0" dirty="0"/>
              <a:t> </a:t>
            </a:r>
            <a:r>
              <a:rPr lang="en-US" baseline="0" dirty="0" err="1"/>
              <a:t>hiểu</a:t>
            </a:r>
            <a:r>
              <a:rPr lang="en-US" baseline="0" dirty="0"/>
              <a:t> </a:t>
            </a:r>
            <a:r>
              <a:rPr lang="en-US" baseline="0" dirty="0" err="1"/>
              <a:t>sự</a:t>
            </a:r>
            <a:r>
              <a:rPr lang="en-US" baseline="0" dirty="0"/>
              <a:t> </a:t>
            </a:r>
            <a:r>
              <a:rPr lang="en-US" baseline="0" dirty="0" err="1"/>
              <a:t>khác</a:t>
            </a:r>
            <a:r>
              <a:rPr lang="en-US" baseline="0" dirty="0"/>
              <a:t> </a:t>
            </a:r>
            <a:r>
              <a:rPr lang="en-US" baseline="0" dirty="0" err="1"/>
              <a:t>biệt</a:t>
            </a:r>
            <a:r>
              <a:rPr lang="en-US" baseline="0" dirty="0"/>
              <a:t> </a:t>
            </a:r>
            <a:r>
              <a:rPr lang="en-US" baseline="0" dirty="0" err="1"/>
              <a:t>giữa</a:t>
            </a:r>
            <a:r>
              <a:rPr lang="en-US" baseline="0" dirty="0"/>
              <a:t> AI </a:t>
            </a:r>
            <a:r>
              <a:rPr lang="en-US" baseline="0" dirty="0" err="1"/>
              <a:t>cổ</a:t>
            </a:r>
            <a:r>
              <a:rPr lang="en-US" baseline="0" dirty="0"/>
              <a:t> </a:t>
            </a:r>
            <a:r>
              <a:rPr lang="en-US" baseline="0" dirty="0" err="1"/>
              <a:t>điển</a:t>
            </a:r>
            <a:r>
              <a:rPr lang="en-US" baseline="0" dirty="0"/>
              <a:t> </a:t>
            </a:r>
            <a:r>
              <a:rPr lang="en-US" baseline="0" dirty="0" err="1"/>
              <a:t>và</a:t>
            </a:r>
            <a:r>
              <a:rPr lang="en-US" baseline="0" dirty="0"/>
              <a:t> AI </a:t>
            </a:r>
            <a:r>
              <a:rPr lang="en-US" baseline="0" dirty="0" err="1"/>
              <a:t>hiện</a:t>
            </a:r>
            <a:r>
              <a:rPr lang="en-US" baseline="0" dirty="0"/>
              <a:t> </a:t>
            </a:r>
            <a:r>
              <a:rPr lang="en-US" baseline="0" dirty="0" err="1"/>
              <a:t>đại</a:t>
            </a:r>
            <a:endParaRPr lang="en-US" dirty="0"/>
          </a:p>
        </p:txBody>
      </p:sp>
    </p:spTree>
    <p:extLst>
      <p:ext uri="{BB962C8B-B14F-4D97-AF65-F5344CB8AC3E}">
        <p14:creationId xmlns:p14="http://schemas.microsoft.com/office/powerpoint/2010/main" val="9213894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Hình ảnh của Bản chiếu 1"/>
          <p:cNvSpPr>
            <a:spLocks noGrp="1" noRot="1" noChangeAspect="1"/>
          </p:cNvSpPr>
          <p:nvPr>
            <p:ph type="sldImg"/>
          </p:nvPr>
        </p:nvSpPr>
        <p:spPr>
          <a:xfrm>
            <a:off x="381000" y="685800"/>
            <a:ext cx="6096000" cy="3429000"/>
          </a:xfrm>
        </p:spPr>
      </p:sp>
      <p:sp>
        <p:nvSpPr>
          <p:cNvPr id="3" name="Chỗ dành sẵn cho Ghi chú 2"/>
          <p:cNvSpPr>
            <a:spLocks noGrp="1"/>
          </p:cNvSpPr>
          <p:nvPr>
            <p:ph type="body" idx="1"/>
          </p:nvPr>
        </p:nvSpPr>
        <p:spPr/>
        <p:txBody>
          <a:bodyPr/>
          <a:lstStyle/>
          <a:p>
            <a:r>
              <a:rPr lang="en-US" dirty="0"/>
              <a:t>4 </a:t>
            </a:r>
            <a:r>
              <a:rPr lang="en-US" dirty="0" err="1"/>
              <a:t>câu</a:t>
            </a:r>
            <a:r>
              <a:rPr lang="en-US" dirty="0"/>
              <a:t> </a:t>
            </a:r>
            <a:r>
              <a:rPr lang="en-US" dirty="0" err="1"/>
              <a:t>bài</a:t>
            </a:r>
            <a:r>
              <a:rPr lang="en-US" dirty="0"/>
              <a:t> </a:t>
            </a:r>
            <a:r>
              <a:rPr lang="en-US" dirty="0" err="1"/>
              <a:t>cuối</a:t>
            </a:r>
            <a:r>
              <a:rPr lang="en-US" dirty="0"/>
              <a:t> </a:t>
            </a:r>
            <a:r>
              <a:rPr lang="en-US" dirty="0" err="1"/>
              <a:t>kì</a:t>
            </a:r>
            <a:r>
              <a:rPr lang="en-US" dirty="0"/>
              <a:t> </a:t>
            </a:r>
            <a:r>
              <a:rPr lang="en-US" dirty="0" err="1"/>
              <a:t>mỗi</a:t>
            </a:r>
            <a:r>
              <a:rPr lang="en-US" dirty="0"/>
              <a:t> </a:t>
            </a:r>
            <a:r>
              <a:rPr lang="en-US" dirty="0" err="1"/>
              <a:t>câu</a:t>
            </a:r>
            <a:r>
              <a:rPr lang="en-US" dirty="0"/>
              <a:t> 1 </a:t>
            </a:r>
            <a:r>
              <a:rPr lang="en-US" dirty="0" err="1"/>
              <a:t>phần</a:t>
            </a:r>
            <a:endParaRPr lang="en-US" dirty="0"/>
          </a:p>
        </p:txBody>
      </p:sp>
    </p:spTree>
    <p:extLst>
      <p:ext uri="{BB962C8B-B14F-4D97-AF65-F5344CB8AC3E}">
        <p14:creationId xmlns:p14="http://schemas.microsoft.com/office/powerpoint/2010/main" val="1425811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Hình</a:t>
            </a:r>
            <a:r>
              <a:rPr lang="en-US" baseline="0" dirty="0"/>
              <a:t> </a:t>
            </a:r>
            <a:r>
              <a:rPr lang="en-US" baseline="0" dirty="0" err="1"/>
              <a:t>này</a:t>
            </a:r>
            <a:r>
              <a:rPr lang="en-US" baseline="0" dirty="0"/>
              <a:t> </a:t>
            </a:r>
            <a:r>
              <a:rPr lang="en-US" baseline="0" dirty="0" err="1"/>
              <a:t>chúng</a:t>
            </a:r>
            <a:r>
              <a:rPr lang="en-US" baseline="0" dirty="0"/>
              <a:t> ta </a:t>
            </a:r>
            <a:r>
              <a:rPr lang="en-US" baseline="0" dirty="0" err="1"/>
              <a:t>muốn</a:t>
            </a:r>
            <a:r>
              <a:rPr lang="en-US" baseline="0" dirty="0"/>
              <a:t> </a:t>
            </a:r>
            <a:r>
              <a:rPr lang="en-US" baseline="0" dirty="0" err="1"/>
              <a:t>đi</a:t>
            </a:r>
            <a:r>
              <a:rPr lang="en-US" baseline="0" dirty="0"/>
              <a:t> </a:t>
            </a:r>
            <a:r>
              <a:rPr lang="en-US" baseline="0" dirty="0" err="1"/>
              <a:t>từ</a:t>
            </a:r>
            <a:r>
              <a:rPr lang="en-US" baseline="0" dirty="0"/>
              <a:t> </a:t>
            </a:r>
            <a:r>
              <a:rPr lang="en-US" baseline="0" dirty="0" err="1"/>
              <a:t>điểm</a:t>
            </a:r>
            <a:r>
              <a:rPr lang="en-US" baseline="0" dirty="0"/>
              <a:t> </a:t>
            </a:r>
            <a:r>
              <a:rPr lang="en-US" baseline="0" dirty="0" err="1"/>
              <a:t>đỏ</a:t>
            </a:r>
            <a:r>
              <a:rPr lang="en-US" baseline="0" dirty="0"/>
              <a:t> </a:t>
            </a:r>
            <a:r>
              <a:rPr lang="en-US" baseline="0" dirty="0" err="1"/>
              <a:t>đến</a:t>
            </a:r>
            <a:r>
              <a:rPr lang="en-US" baseline="0" dirty="0"/>
              <a:t> </a:t>
            </a:r>
            <a:r>
              <a:rPr lang="en-US" baseline="0" dirty="0" err="1"/>
              <a:t>điểm</a:t>
            </a:r>
            <a:r>
              <a:rPr lang="en-US" baseline="0" dirty="0"/>
              <a:t> </a:t>
            </a:r>
            <a:r>
              <a:rPr lang="en-US" baseline="0" dirty="0" err="1"/>
              <a:t>xanh</a:t>
            </a:r>
            <a:r>
              <a:rPr lang="en-US" baseline="0" dirty="0"/>
              <a:t>, </a:t>
            </a:r>
            <a:r>
              <a:rPr lang="en-US" baseline="0" dirty="0" err="1"/>
              <a:t>có</a:t>
            </a:r>
            <a:r>
              <a:rPr lang="en-US" baseline="0" dirty="0"/>
              <a:t> </a:t>
            </a:r>
            <a:r>
              <a:rPr lang="en-US" baseline="0" dirty="0" err="1"/>
              <a:t>chướng</a:t>
            </a:r>
            <a:r>
              <a:rPr lang="en-US" baseline="0" dirty="0"/>
              <a:t> </a:t>
            </a:r>
            <a:r>
              <a:rPr lang="en-US" baseline="0" dirty="0" err="1"/>
              <a:t>ngại</a:t>
            </a:r>
            <a:r>
              <a:rPr lang="en-US" baseline="0" dirty="0"/>
              <a:t> </a:t>
            </a:r>
            <a:r>
              <a:rPr lang="en-US" baseline="0" dirty="0" err="1"/>
              <a:t>vật</a:t>
            </a:r>
            <a:r>
              <a:rPr lang="en-US" baseline="0" dirty="0"/>
              <a:t> ở </a:t>
            </a:r>
            <a:r>
              <a:rPr lang="en-US" baseline="0" dirty="0" err="1"/>
              <a:t>giữa</a:t>
            </a:r>
            <a:endParaRPr lang="en-US" dirty="0"/>
          </a:p>
        </p:txBody>
      </p:sp>
    </p:spTree>
    <p:extLst>
      <p:ext uri="{BB962C8B-B14F-4D97-AF65-F5344CB8AC3E}">
        <p14:creationId xmlns:p14="http://schemas.microsoft.com/office/powerpoint/2010/main" val="3971541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Hình</a:t>
            </a:r>
            <a:r>
              <a:rPr lang="en-US" baseline="0" dirty="0"/>
              <a:t> </a:t>
            </a:r>
            <a:r>
              <a:rPr lang="en-US" baseline="0" dirty="0" err="1"/>
              <a:t>này</a:t>
            </a:r>
            <a:r>
              <a:rPr lang="en-US" baseline="0" dirty="0"/>
              <a:t> </a:t>
            </a:r>
            <a:r>
              <a:rPr lang="en-US" baseline="0" dirty="0" err="1"/>
              <a:t>ước</a:t>
            </a:r>
            <a:r>
              <a:rPr lang="en-US" baseline="0" dirty="0"/>
              <a:t> </a:t>
            </a:r>
            <a:r>
              <a:rPr lang="en-US" baseline="0" dirty="0" err="1"/>
              <a:t>lượng</a:t>
            </a:r>
            <a:r>
              <a:rPr lang="en-US" baseline="0" dirty="0"/>
              <a:t> </a:t>
            </a:r>
            <a:r>
              <a:rPr lang="en-US" baseline="0" dirty="0" err="1"/>
              <a:t>đường</a:t>
            </a:r>
            <a:r>
              <a:rPr lang="en-US" baseline="0" dirty="0"/>
              <a:t> </a:t>
            </a:r>
            <a:r>
              <a:rPr lang="en-US" baseline="0" dirty="0" err="1"/>
              <a:t>thẳng</a:t>
            </a:r>
            <a:r>
              <a:rPr lang="en-US" baseline="0" dirty="0"/>
              <a:t> qua </a:t>
            </a:r>
            <a:r>
              <a:rPr lang="en-US" baseline="0" dirty="0" err="1"/>
              <a:t>tất</a:t>
            </a:r>
            <a:r>
              <a:rPr lang="en-US" baseline="0" dirty="0"/>
              <a:t> </a:t>
            </a:r>
            <a:r>
              <a:rPr lang="en-US" baseline="0" dirty="0" err="1"/>
              <a:t>cả</a:t>
            </a:r>
            <a:r>
              <a:rPr lang="en-US" baseline="0" dirty="0"/>
              <a:t> </a:t>
            </a:r>
            <a:r>
              <a:rPr lang="en-US" baseline="0" dirty="0" err="1"/>
              <a:t>các</a:t>
            </a:r>
            <a:r>
              <a:rPr lang="en-US" baseline="0" dirty="0"/>
              <a:t> </a:t>
            </a:r>
            <a:r>
              <a:rPr lang="en-US" baseline="0" dirty="0" err="1"/>
              <a:t>điểm</a:t>
            </a:r>
            <a:r>
              <a:rPr lang="en-US" baseline="0" dirty="0"/>
              <a:t> </a:t>
            </a:r>
            <a:r>
              <a:rPr lang="en-US" baseline="0" dirty="0" err="1"/>
              <a:t>dữ</a:t>
            </a:r>
            <a:r>
              <a:rPr lang="en-US" baseline="0" dirty="0"/>
              <a:t> </a:t>
            </a:r>
            <a:r>
              <a:rPr lang="en-US" baseline="0" dirty="0" err="1"/>
              <a:t>liệu</a:t>
            </a:r>
            <a:r>
              <a:rPr lang="en-US" baseline="0" dirty="0"/>
              <a:t> </a:t>
            </a:r>
            <a:r>
              <a:rPr lang="en-US" baseline="0" dirty="0" err="1"/>
              <a:t>với</a:t>
            </a:r>
            <a:r>
              <a:rPr lang="en-US" baseline="0" dirty="0"/>
              <a:t> </a:t>
            </a:r>
            <a:r>
              <a:rPr lang="en-US" baseline="0" dirty="0" err="1"/>
              <a:t>sai</a:t>
            </a:r>
            <a:r>
              <a:rPr lang="en-US" baseline="0" dirty="0"/>
              <a:t> </a:t>
            </a:r>
            <a:r>
              <a:rPr lang="en-US" baseline="0" dirty="0" err="1"/>
              <a:t>số</a:t>
            </a:r>
            <a:r>
              <a:rPr lang="en-US" baseline="0" dirty="0"/>
              <a:t> </a:t>
            </a:r>
            <a:r>
              <a:rPr lang="en-US" baseline="0" dirty="0" err="1"/>
              <a:t>ít</a:t>
            </a:r>
            <a:r>
              <a:rPr lang="en-US" baseline="0" dirty="0"/>
              <a:t> </a:t>
            </a:r>
            <a:r>
              <a:rPr lang="en-US" baseline="0" dirty="0" err="1"/>
              <a:t>nhất</a:t>
            </a:r>
            <a:r>
              <a:rPr lang="en-US" baseline="0" dirty="0"/>
              <a:t>. </a:t>
            </a:r>
            <a:r>
              <a:rPr lang="en-US" baseline="0" dirty="0" err="1"/>
              <a:t>Ví</a:t>
            </a:r>
            <a:r>
              <a:rPr lang="en-US" baseline="0" dirty="0"/>
              <a:t> </a:t>
            </a:r>
            <a:r>
              <a:rPr lang="en-US" baseline="0" dirty="0" err="1"/>
              <a:t>dụ</a:t>
            </a:r>
            <a:r>
              <a:rPr lang="en-US" baseline="0" dirty="0"/>
              <a:t>: </a:t>
            </a:r>
            <a:r>
              <a:rPr lang="en-US" baseline="0" dirty="0" err="1"/>
              <a:t>chiều</a:t>
            </a:r>
            <a:r>
              <a:rPr lang="en-US" baseline="0" dirty="0"/>
              <a:t> </a:t>
            </a:r>
            <a:r>
              <a:rPr lang="en-US" baseline="0" dirty="0" err="1"/>
              <a:t>cao</a:t>
            </a:r>
            <a:r>
              <a:rPr lang="en-US" baseline="0" dirty="0"/>
              <a:t> </a:t>
            </a:r>
            <a:r>
              <a:rPr lang="en-US" baseline="0" dirty="0" err="1"/>
              <a:t>cân</a:t>
            </a:r>
            <a:r>
              <a:rPr lang="en-US" baseline="0" dirty="0"/>
              <a:t> </a:t>
            </a:r>
            <a:r>
              <a:rPr lang="en-US" baseline="0" dirty="0" err="1"/>
              <a:t>nặng</a:t>
            </a:r>
            <a:r>
              <a:rPr lang="en-US" baseline="0" dirty="0"/>
              <a:t>. </a:t>
            </a:r>
            <a:r>
              <a:rPr lang="en-US" baseline="0" dirty="0" err="1"/>
              <a:t>Dùng</a:t>
            </a:r>
            <a:r>
              <a:rPr lang="en-US" baseline="0" dirty="0"/>
              <a:t> </a:t>
            </a:r>
            <a:r>
              <a:rPr lang="en-US" baseline="0" dirty="0" err="1"/>
              <a:t>để</a:t>
            </a:r>
            <a:r>
              <a:rPr lang="en-US" baseline="0" dirty="0"/>
              <a:t> </a:t>
            </a:r>
            <a:r>
              <a:rPr lang="en-US" baseline="0" dirty="0" err="1"/>
              <a:t>dự</a:t>
            </a:r>
            <a:r>
              <a:rPr lang="en-US" baseline="0" dirty="0"/>
              <a:t> </a:t>
            </a:r>
            <a:r>
              <a:rPr lang="en-US" baseline="0" dirty="0" err="1"/>
              <a:t>đoán</a:t>
            </a:r>
            <a:r>
              <a:rPr lang="en-US" baseline="0" dirty="0"/>
              <a:t> </a:t>
            </a:r>
            <a:r>
              <a:rPr lang="en-US" baseline="0" dirty="0" err="1"/>
              <a:t>khi</a:t>
            </a:r>
            <a:r>
              <a:rPr lang="en-US" baseline="0" dirty="0"/>
              <a:t> </a:t>
            </a:r>
            <a:r>
              <a:rPr lang="en-US" baseline="0" dirty="0" err="1"/>
              <a:t>có</a:t>
            </a:r>
            <a:r>
              <a:rPr lang="en-US" baseline="0" dirty="0"/>
              <a:t> </a:t>
            </a:r>
            <a:r>
              <a:rPr lang="en-US" baseline="0" dirty="0" err="1"/>
              <a:t>dữ</a:t>
            </a:r>
            <a:r>
              <a:rPr lang="en-US" baseline="0" dirty="0"/>
              <a:t> </a:t>
            </a:r>
            <a:r>
              <a:rPr lang="en-US" baseline="0" dirty="0" err="1"/>
              <a:t>liệu</a:t>
            </a:r>
            <a:r>
              <a:rPr lang="en-US" baseline="0" dirty="0"/>
              <a:t> </a:t>
            </a:r>
            <a:r>
              <a:rPr lang="en-US" baseline="0" dirty="0" err="1"/>
              <a:t>một</a:t>
            </a:r>
            <a:r>
              <a:rPr lang="en-US" baseline="0" dirty="0"/>
              <a:t> </a:t>
            </a:r>
            <a:r>
              <a:rPr lang="en-US" baseline="0" dirty="0" err="1"/>
              <a:t>chiều</a:t>
            </a:r>
            <a:r>
              <a:rPr lang="en-US" baseline="0" dirty="0"/>
              <a:t>. </a:t>
            </a:r>
            <a:r>
              <a:rPr lang="en-US" dirty="0" err="1"/>
              <a:t>Hồi</a:t>
            </a:r>
            <a:r>
              <a:rPr lang="en-US" baseline="0" dirty="0"/>
              <a:t> </a:t>
            </a:r>
            <a:r>
              <a:rPr lang="en-US" baseline="0" dirty="0" err="1"/>
              <a:t>quy</a:t>
            </a:r>
            <a:r>
              <a:rPr lang="en-US" baseline="0" dirty="0"/>
              <a:t> </a:t>
            </a:r>
            <a:r>
              <a:rPr lang="en-US" baseline="0" dirty="0" err="1"/>
              <a:t>tuyến</a:t>
            </a:r>
            <a:r>
              <a:rPr lang="en-US" baseline="0" dirty="0"/>
              <a:t> </a:t>
            </a:r>
            <a:r>
              <a:rPr lang="en-US" baseline="0" dirty="0" err="1"/>
              <a:t>tính</a:t>
            </a:r>
            <a:r>
              <a:rPr lang="en-US" baseline="0" dirty="0"/>
              <a:t> </a:t>
            </a:r>
            <a:r>
              <a:rPr lang="en-US" baseline="0" dirty="0" err="1"/>
              <a:t>hiện</a:t>
            </a:r>
            <a:r>
              <a:rPr lang="en-US" baseline="0" dirty="0"/>
              <a:t> nay </a:t>
            </a:r>
            <a:r>
              <a:rPr lang="en-US" baseline="0" dirty="0" err="1"/>
              <a:t>vẫn</a:t>
            </a:r>
            <a:r>
              <a:rPr lang="en-US" baseline="0" dirty="0"/>
              <a:t> </a:t>
            </a:r>
            <a:r>
              <a:rPr lang="en-US" baseline="0" dirty="0" err="1"/>
              <a:t>được</a:t>
            </a:r>
            <a:r>
              <a:rPr lang="en-US" baseline="0" dirty="0"/>
              <a:t> </a:t>
            </a:r>
            <a:r>
              <a:rPr lang="en-US" baseline="0" dirty="0" err="1"/>
              <a:t>sử</a:t>
            </a:r>
            <a:r>
              <a:rPr lang="en-US" baseline="0" dirty="0"/>
              <a:t> </a:t>
            </a:r>
            <a:r>
              <a:rPr lang="en-US" baseline="0" dirty="0" err="1"/>
              <a:t>dụng</a:t>
            </a:r>
            <a:r>
              <a:rPr lang="en-US" baseline="0" dirty="0"/>
              <a:t> </a:t>
            </a:r>
            <a:r>
              <a:rPr lang="en-US" baseline="0" dirty="0" err="1"/>
              <a:t>rất</a:t>
            </a:r>
            <a:r>
              <a:rPr lang="en-US" baseline="0" dirty="0"/>
              <a:t> </a:t>
            </a:r>
            <a:r>
              <a:rPr lang="en-US" baseline="0" dirty="0" err="1"/>
              <a:t>rất</a:t>
            </a:r>
            <a:r>
              <a:rPr lang="en-US" baseline="0" dirty="0"/>
              <a:t> </a:t>
            </a:r>
            <a:r>
              <a:rPr lang="en-US" baseline="0" dirty="0" err="1"/>
              <a:t>nhiều</a:t>
            </a:r>
            <a:r>
              <a:rPr lang="en-US" baseline="0" dirty="0"/>
              <a:t> </a:t>
            </a:r>
            <a:r>
              <a:rPr lang="en-US" baseline="0" dirty="0" err="1"/>
              <a:t>trong</a:t>
            </a:r>
            <a:r>
              <a:rPr lang="en-US" baseline="0" dirty="0"/>
              <a:t> </a:t>
            </a:r>
            <a:r>
              <a:rPr lang="en-US" baseline="0" dirty="0" err="1"/>
              <a:t>phân</a:t>
            </a:r>
            <a:r>
              <a:rPr lang="en-US" baseline="0" dirty="0"/>
              <a:t> </a:t>
            </a:r>
            <a:r>
              <a:rPr lang="en-US" baseline="0" dirty="0" err="1"/>
              <a:t>tích</a:t>
            </a:r>
            <a:r>
              <a:rPr lang="en-US" baseline="0" dirty="0"/>
              <a:t>, </a:t>
            </a:r>
            <a:r>
              <a:rPr lang="en-US" baseline="0" dirty="0" err="1"/>
              <a:t>báo</a:t>
            </a:r>
            <a:r>
              <a:rPr lang="en-US" baseline="0" dirty="0"/>
              <a:t> </a:t>
            </a:r>
            <a:r>
              <a:rPr lang="en-US" baseline="0" dirty="0" err="1"/>
              <a:t>cáo</a:t>
            </a:r>
            <a:r>
              <a:rPr lang="en-US" baseline="0" dirty="0"/>
              <a:t> </a:t>
            </a:r>
            <a:r>
              <a:rPr lang="en-US" baseline="0" dirty="0" err="1"/>
              <a:t>thực</a:t>
            </a:r>
            <a:r>
              <a:rPr lang="en-US" baseline="0" dirty="0"/>
              <a:t> </a:t>
            </a:r>
            <a:r>
              <a:rPr lang="en-US" baseline="0" dirty="0" err="1"/>
              <a:t>tế</a:t>
            </a:r>
            <a:r>
              <a:rPr lang="en-US" baseline="0" dirty="0"/>
              <a:t> </a:t>
            </a:r>
            <a:r>
              <a:rPr lang="en-US" baseline="0" dirty="0" err="1"/>
              <a:t>của</a:t>
            </a:r>
            <a:r>
              <a:rPr lang="en-US" baseline="0" dirty="0"/>
              <a:t> </a:t>
            </a:r>
            <a:r>
              <a:rPr lang="en-US" baseline="0" dirty="0" err="1"/>
              <a:t>nhiều</a:t>
            </a:r>
            <a:r>
              <a:rPr lang="en-US" baseline="0" dirty="0"/>
              <a:t> </a:t>
            </a:r>
            <a:r>
              <a:rPr lang="en-US" baseline="0" dirty="0" err="1"/>
              <a:t>lĩnh</a:t>
            </a:r>
            <a:r>
              <a:rPr lang="en-US" baseline="0" dirty="0"/>
              <a:t> </a:t>
            </a:r>
            <a:r>
              <a:rPr lang="en-US" baseline="0" dirty="0" err="1"/>
              <a:t>vực</a:t>
            </a:r>
            <a:r>
              <a:rPr lang="en-US" baseline="0" dirty="0"/>
              <a:t> </a:t>
            </a:r>
            <a:r>
              <a:rPr lang="en-US" baseline="0" dirty="0" err="1"/>
              <a:t>như</a:t>
            </a:r>
            <a:r>
              <a:rPr lang="en-US" baseline="0" dirty="0"/>
              <a:t> </a:t>
            </a:r>
            <a:r>
              <a:rPr lang="en-US" baseline="0" dirty="0" err="1"/>
              <a:t>ngân</a:t>
            </a:r>
            <a:r>
              <a:rPr lang="en-US" baseline="0" dirty="0"/>
              <a:t> </a:t>
            </a:r>
            <a:r>
              <a:rPr lang="en-US" baseline="0" dirty="0" err="1"/>
              <a:t>hàng</a:t>
            </a:r>
            <a:r>
              <a:rPr lang="en-US" baseline="0" dirty="0"/>
              <a:t>, </a:t>
            </a:r>
            <a:r>
              <a:rPr lang="en-US" baseline="0" dirty="0" err="1"/>
              <a:t>kinh</a:t>
            </a:r>
            <a:r>
              <a:rPr lang="en-US" baseline="0" dirty="0"/>
              <a:t> </a:t>
            </a:r>
            <a:r>
              <a:rPr lang="en-US" baseline="0" dirty="0" err="1"/>
              <a:t>tế</a:t>
            </a:r>
            <a:r>
              <a:rPr lang="en-US" baseline="0" dirty="0"/>
              <a:t>. </a:t>
            </a:r>
            <a:r>
              <a:rPr lang="en-US" baseline="0" dirty="0" err="1"/>
              <a:t>Sau</a:t>
            </a:r>
            <a:r>
              <a:rPr lang="en-US" baseline="0" dirty="0"/>
              <a:t> 2 </a:t>
            </a:r>
            <a:r>
              <a:rPr lang="en-US" baseline="0" dirty="0" err="1"/>
              <a:t>thuật</a:t>
            </a:r>
            <a:r>
              <a:rPr lang="en-US" baseline="0" dirty="0"/>
              <a:t> </a:t>
            </a:r>
            <a:r>
              <a:rPr lang="en-US" baseline="0" dirty="0" err="1"/>
              <a:t>toán</a:t>
            </a:r>
            <a:r>
              <a:rPr lang="en-US" baseline="0" dirty="0"/>
              <a:t> </a:t>
            </a:r>
            <a:r>
              <a:rPr lang="en-US" baseline="0" dirty="0" err="1"/>
              <a:t>này</a:t>
            </a:r>
            <a:r>
              <a:rPr lang="en-US" baseline="0" dirty="0"/>
              <a:t>, </a:t>
            </a:r>
            <a:r>
              <a:rPr lang="en-US" baseline="0" dirty="0" err="1"/>
              <a:t>các</a:t>
            </a:r>
            <a:r>
              <a:rPr lang="en-US" baseline="0" dirty="0"/>
              <a:t> </a:t>
            </a:r>
            <a:r>
              <a:rPr lang="en-US" baseline="0" dirty="0" err="1"/>
              <a:t>em</a:t>
            </a:r>
            <a:r>
              <a:rPr lang="en-US" baseline="0" dirty="0"/>
              <a:t> </a:t>
            </a:r>
            <a:r>
              <a:rPr lang="en-US" baseline="0" dirty="0" err="1"/>
              <a:t>cũng</a:t>
            </a:r>
            <a:r>
              <a:rPr lang="en-US" baseline="0" dirty="0"/>
              <a:t> </a:t>
            </a:r>
            <a:r>
              <a:rPr lang="en-US" baseline="0" dirty="0" err="1"/>
              <a:t>thấy</a:t>
            </a:r>
            <a:r>
              <a:rPr lang="en-US" baseline="0" dirty="0"/>
              <a:t> </a:t>
            </a:r>
            <a:r>
              <a:rPr lang="en-US" baseline="0" dirty="0" err="1"/>
              <a:t>sự</a:t>
            </a:r>
            <a:r>
              <a:rPr lang="en-US" baseline="0" dirty="0"/>
              <a:t> </a:t>
            </a:r>
            <a:r>
              <a:rPr lang="en-US" baseline="0" dirty="0" err="1"/>
              <a:t>khác</a:t>
            </a:r>
            <a:r>
              <a:rPr lang="en-US" baseline="0" dirty="0"/>
              <a:t> </a:t>
            </a:r>
            <a:r>
              <a:rPr lang="en-US" baseline="0" dirty="0" err="1"/>
              <a:t>biệt</a:t>
            </a:r>
            <a:r>
              <a:rPr lang="en-US" baseline="0" dirty="0"/>
              <a:t> </a:t>
            </a:r>
            <a:r>
              <a:rPr lang="en-US" baseline="0" dirty="0" err="1"/>
              <a:t>giữa</a:t>
            </a:r>
            <a:r>
              <a:rPr lang="en-US" baseline="0" dirty="0"/>
              <a:t> AI </a:t>
            </a:r>
            <a:r>
              <a:rPr lang="en-US" baseline="0" dirty="0" err="1"/>
              <a:t>cổ</a:t>
            </a:r>
            <a:r>
              <a:rPr lang="en-US" baseline="0" dirty="0"/>
              <a:t> </a:t>
            </a:r>
            <a:r>
              <a:rPr lang="en-US" baseline="0" dirty="0" err="1"/>
              <a:t>điển</a:t>
            </a:r>
            <a:r>
              <a:rPr lang="en-US" baseline="0" dirty="0"/>
              <a:t> </a:t>
            </a:r>
            <a:r>
              <a:rPr lang="en-US" baseline="0" dirty="0" err="1"/>
              <a:t>và</a:t>
            </a:r>
            <a:r>
              <a:rPr lang="en-US" baseline="0" dirty="0"/>
              <a:t> </a:t>
            </a:r>
            <a:r>
              <a:rPr lang="en-US" baseline="0" dirty="0" err="1"/>
              <a:t>học</a:t>
            </a:r>
            <a:r>
              <a:rPr lang="en-US" baseline="0" dirty="0"/>
              <a:t> </a:t>
            </a:r>
            <a:r>
              <a:rPr lang="en-US" baseline="0" dirty="0" err="1"/>
              <a:t>máy</a:t>
            </a:r>
            <a:r>
              <a:rPr lang="en-US" baseline="0" dirty="0"/>
              <a:t>. </a:t>
            </a:r>
            <a:r>
              <a:rPr lang="en-US" baseline="0" dirty="0" err="1"/>
              <a:t>Học</a:t>
            </a:r>
            <a:r>
              <a:rPr lang="en-US" baseline="0" dirty="0"/>
              <a:t> </a:t>
            </a:r>
            <a:r>
              <a:rPr lang="en-US" baseline="0" dirty="0" err="1"/>
              <a:t>máy</a:t>
            </a:r>
            <a:r>
              <a:rPr lang="en-US" baseline="0" dirty="0"/>
              <a:t> </a:t>
            </a:r>
            <a:r>
              <a:rPr lang="en-US" baseline="0" dirty="0" err="1"/>
              <a:t>cần</a:t>
            </a:r>
            <a:r>
              <a:rPr lang="en-US" baseline="0" dirty="0"/>
              <a:t> </a:t>
            </a:r>
            <a:r>
              <a:rPr lang="en-US" baseline="0" dirty="0" err="1"/>
              <a:t>có</a:t>
            </a:r>
            <a:r>
              <a:rPr lang="en-US" baseline="0" dirty="0"/>
              <a:t> </a:t>
            </a:r>
            <a:r>
              <a:rPr lang="en-US" baseline="0" dirty="0" err="1"/>
              <a:t>dữ</a:t>
            </a:r>
            <a:r>
              <a:rPr lang="en-US" baseline="0" dirty="0"/>
              <a:t> </a:t>
            </a:r>
            <a:r>
              <a:rPr lang="en-US" baseline="0" dirty="0" err="1"/>
              <a:t>liệu</a:t>
            </a:r>
            <a:r>
              <a:rPr lang="en-US" baseline="0" dirty="0"/>
              <a:t> </a:t>
            </a:r>
            <a:r>
              <a:rPr lang="en-US" baseline="0" dirty="0" err="1"/>
              <a:t>để</a:t>
            </a:r>
            <a:r>
              <a:rPr lang="en-US" baseline="0" dirty="0"/>
              <a:t> </a:t>
            </a:r>
            <a:r>
              <a:rPr lang="en-US" baseline="0" dirty="0" err="1"/>
              <a:t>hoạt</a:t>
            </a:r>
            <a:r>
              <a:rPr lang="en-US" baseline="0" dirty="0"/>
              <a:t> </a:t>
            </a:r>
            <a:r>
              <a:rPr lang="en-US" baseline="0" dirty="0" err="1"/>
              <a:t>động</a:t>
            </a:r>
            <a:r>
              <a:rPr lang="en-US" baseline="0" dirty="0"/>
              <a:t>…. </a:t>
            </a:r>
            <a:r>
              <a:rPr lang="en-US" baseline="0" dirty="0" err="1"/>
              <a:t>Học</a:t>
            </a:r>
            <a:r>
              <a:rPr lang="en-US" baseline="0" dirty="0"/>
              <a:t> </a:t>
            </a:r>
            <a:r>
              <a:rPr lang="en-US" baseline="0" dirty="0" err="1"/>
              <a:t>máy</a:t>
            </a:r>
            <a:r>
              <a:rPr lang="en-US" baseline="0" dirty="0"/>
              <a:t> </a:t>
            </a:r>
            <a:r>
              <a:rPr lang="en-US" baseline="0" dirty="0" err="1"/>
              <a:t>đại</a:t>
            </a:r>
            <a:r>
              <a:rPr lang="en-US" baseline="0" dirty="0"/>
              <a:t> </a:t>
            </a:r>
            <a:r>
              <a:rPr lang="en-US" baseline="0" dirty="0" err="1"/>
              <a:t>diện</a:t>
            </a:r>
            <a:r>
              <a:rPr lang="en-US" baseline="0" dirty="0"/>
              <a:t> </a:t>
            </a:r>
            <a:r>
              <a:rPr lang="en-US" baseline="0" dirty="0" err="1"/>
              <a:t>cho</a:t>
            </a:r>
            <a:r>
              <a:rPr lang="en-US" baseline="0" dirty="0"/>
              <a:t> AI </a:t>
            </a:r>
            <a:r>
              <a:rPr lang="en-US" baseline="0" dirty="0" err="1"/>
              <a:t>thế</a:t>
            </a:r>
            <a:r>
              <a:rPr lang="en-US" baseline="0" dirty="0"/>
              <a:t> </a:t>
            </a:r>
            <a:r>
              <a:rPr lang="en-US" baseline="0" dirty="0" err="1"/>
              <a:t>hệ</a:t>
            </a:r>
            <a:r>
              <a:rPr lang="en-US" baseline="0" dirty="0"/>
              <a:t> </a:t>
            </a:r>
            <a:r>
              <a:rPr lang="en-US" baseline="0" dirty="0" err="1"/>
              <a:t>mới</a:t>
            </a:r>
            <a:r>
              <a:rPr lang="en-US" baseline="0" dirty="0"/>
              <a:t>. </a:t>
            </a:r>
            <a:r>
              <a:rPr lang="en-US" baseline="0" dirty="0" err="1"/>
              <a:t>Giờ</a:t>
            </a:r>
            <a:r>
              <a:rPr lang="en-US" baseline="0" dirty="0"/>
              <a:t> </a:t>
            </a:r>
            <a:r>
              <a:rPr lang="en-US" baseline="0" dirty="0" err="1"/>
              <a:t>chúng</a:t>
            </a:r>
            <a:r>
              <a:rPr lang="en-US" baseline="0" dirty="0"/>
              <a:t> ta </a:t>
            </a:r>
            <a:r>
              <a:rPr lang="en-US" baseline="0" dirty="0" err="1"/>
              <a:t>sẽ</a:t>
            </a:r>
            <a:r>
              <a:rPr lang="en-US" baseline="0" dirty="0"/>
              <a:t> </a:t>
            </a:r>
            <a:r>
              <a:rPr lang="en-US" baseline="0" dirty="0" err="1"/>
              <a:t>đến</a:t>
            </a:r>
            <a:r>
              <a:rPr lang="en-US" baseline="0" dirty="0"/>
              <a:t> </a:t>
            </a:r>
            <a:r>
              <a:rPr lang="en-US" baseline="0" dirty="0" err="1"/>
              <a:t>với</a:t>
            </a:r>
            <a:r>
              <a:rPr lang="en-US" baseline="0" dirty="0"/>
              <a:t> </a:t>
            </a:r>
            <a:r>
              <a:rPr lang="en-US" baseline="0" dirty="0" err="1"/>
              <a:t>một</a:t>
            </a:r>
            <a:r>
              <a:rPr lang="en-US" baseline="0" dirty="0"/>
              <a:t> </a:t>
            </a:r>
            <a:r>
              <a:rPr lang="en-US" baseline="0" dirty="0" err="1"/>
              <a:t>ví</a:t>
            </a:r>
            <a:r>
              <a:rPr lang="en-US" baseline="0" dirty="0"/>
              <a:t> </a:t>
            </a:r>
            <a:r>
              <a:rPr lang="en-US" baseline="0" dirty="0" err="1"/>
              <a:t>dụ</a:t>
            </a:r>
            <a:r>
              <a:rPr lang="en-US" baseline="0" dirty="0"/>
              <a:t> </a:t>
            </a:r>
            <a:r>
              <a:rPr lang="en-US" baseline="0" dirty="0" err="1"/>
              <a:t>về</a:t>
            </a:r>
            <a:r>
              <a:rPr lang="en-US" baseline="0" dirty="0"/>
              <a:t> </a:t>
            </a:r>
            <a:r>
              <a:rPr lang="en-US" baseline="0" dirty="0" err="1"/>
              <a:t>học</a:t>
            </a:r>
            <a:r>
              <a:rPr lang="en-US" baseline="0" dirty="0"/>
              <a:t> </a:t>
            </a:r>
            <a:r>
              <a:rPr lang="en-US" baseline="0" dirty="0" err="1"/>
              <a:t>sâu</a:t>
            </a:r>
            <a:r>
              <a:rPr lang="en-US" baseline="0" dirty="0"/>
              <a:t>.</a:t>
            </a:r>
            <a:endParaRPr lang="en-US" dirty="0"/>
          </a:p>
        </p:txBody>
      </p:sp>
    </p:spTree>
    <p:extLst>
      <p:ext uri="{BB962C8B-B14F-4D97-AF65-F5344CB8AC3E}">
        <p14:creationId xmlns:p14="http://schemas.microsoft.com/office/powerpoint/2010/main" val="1545512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Nhét</a:t>
            </a:r>
            <a:r>
              <a:rPr lang="en-US" baseline="0" dirty="0"/>
              <a:t> </a:t>
            </a:r>
            <a:r>
              <a:rPr lang="en-US" baseline="0" dirty="0" err="1"/>
              <a:t>chữ</a:t>
            </a:r>
            <a:r>
              <a:rPr lang="en-US" baseline="0" dirty="0"/>
              <a:t> </a:t>
            </a:r>
            <a:r>
              <a:rPr lang="en-US" baseline="0" dirty="0" err="1"/>
              <a:t>vào</a:t>
            </a:r>
            <a:r>
              <a:rPr lang="en-US" baseline="0" dirty="0"/>
              <a:t> </a:t>
            </a:r>
            <a:r>
              <a:rPr lang="en-US" baseline="0" dirty="0" err="1"/>
              <a:t>mồm</a:t>
            </a:r>
            <a:r>
              <a:rPr lang="en-US" baseline="0" dirty="0"/>
              <a:t> </a:t>
            </a:r>
            <a:r>
              <a:rPr lang="en-US" baseline="0" dirty="0" err="1"/>
              <a:t>người</a:t>
            </a:r>
            <a:r>
              <a:rPr lang="en-US" baseline="0" dirty="0"/>
              <a:t> </a:t>
            </a:r>
            <a:r>
              <a:rPr lang="en-US" baseline="0" dirty="0" err="1"/>
              <a:t>khác</a:t>
            </a:r>
            <a:endParaRPr lang="en-US" dirty="0"/>
          </a:p>
        </p:txBody>
      </p:sp>
    </p:spTree>
    <p:extLst>
      <p:ext uri="{BB962C8B-B14F-4D97-AF65-F5344CB8AC3E}">
        <p14:creationId xmlns:p14="http://schemas.microsoft.com/office/powerpoint/2010/main" val="1966551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Hình</a:t>
            </a:r>
            <a:r>
              <a:rPr lang="en-US" baseline="0" dirty="0"/>
              <a:t> </a:t>
            </a:r>
            <a:r>
              <a:rPr lang="en-US" baseline="0" dirty="0" err="1"/>
              <a:t>này</a:t>
            </a:r>
            <a:r>
              <a:rPr lang="en-US" baseline="0" dirty="0"/>
              <a:t> </a:t>
            </a:r>
            <a:r>
              <a:rPr lang="en-US" baseline="0" dirty="0" err="1"/>
              <a:t>là</a:t>
            </a:r>
            <a:r>
              <a:rPr lang="en-US" baseline="0" dirty="0"/>
              <a:t> </a:t>
            </a:r>
            <a:r>
              <a:rPr lang="en-US" baseline="0" dirty="0" err="1"/>
              <a:t>một</a:t>
            </a:r>
            <a:r>
              <a:rPr lang="en-US" baseline="0" dirty="0"/>
              <a:t> </a:t>
            </a:r>
            <a:r>
              <a:rPr lang="en-US" baseline="0" dirty="0" err="1"/>
              <a:t>mạng</a:t>
            </a:r>
            <a:r>
              <a:rPr lang="en-US" baseline="0" dirty="0"/>
              <a:t> </a:t>
            </a:r>
            <a:r>
              <a:rPr lang="en-US" baseline="0" dirty="0" err="1"/>
              <a:t>nơ</a:t>
            </a:r>
            <a:r>
              <a:rPr lang="en-US" baseline="0" dirty="0"/>
              <a:t> </a:t>
            </a:r>
            <a:r>
              <a:rPr lang="en-US" baseline="0" dirty="0" err="1"/>
              <a:t>ron</a:t>
            </a:r>
            <a:r>
              <a:rPr lang="en-US" baseline="0" dirty="0"/>
              <a:t> </a:t>
            </a:r>
            <a:r>
              <a:rPr lang="en-US" baseline="0" dirty="0" err="1"/>
              <a:t>nhân</a:t>
            </a:r>
            <a:r>
              <a:rPr lang="en-US" baseline="0" dirty="0"/>
              <a:t> </a:t>
            </a:r>
            <a:r>
              <a:rPr lang="en-US" baseline="0" dirty="0" err="1"/>
              <a:t>tạo</a:t>
            </a:r>
            <a:endParaRPr lang="en-US" dirty="0"/>
          </a:p>
        </p:txBody>
      </p:sp>
    </p:spTree>
    <p:extLst>
      <p:ext uri="{BB962C8B-B14F-4D97-AF65-F5344CB8AC3E}">
        <p14:creationId xmlns:p14="http://schemas.microsoft.com/office/powerpoint/2010/main" val="18927951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Các</a:t>
            </a:r>
            <a:r>
              <a:rPr lang="en-US" baseline="0" dirty="0"/>
              <a:t> </a:t>
            </a:r>
            <a:r>
              <a:rPr lang="en-US" baseline="0" dirty="0" err="1"/>
              <a:t>khái</a:t>
            </a:r>
            <a:r>
              <a:rPr lang="en-US" baseline="0" dirty="0"/>
              <a:t> </a:t>
            </a:r>
            <a:r>
              <a:rPr lang="en-US" baseline="0" dirty="0" err="1"/>
              <a:t>niệm</a:t>
            </a:r>
            <a:r>
              <a:rPr lang="en-US" baseline="0" dirty="0"/>
              <a:t> </a:t>
            </a:r>
            <a:r>
              <a:rPr lang="en-US" baseline="0" dirty="0" err="1"/>
              <a:t>trừu</a:t>
            </a:r>
            <a:r>
              <a:rPr lang="en-US" baseline="0" dirty="0"/>
              <a:t> </a:t>
            </a:r>
            <a:r>
              <a:rPr lang="en-US" baseline="0" dirty="0" err="1"/>
              <a:t>tương</a:t>
            </a:r>
            <a:r>
              <a:rPr lang="en-US" baseline="0" dirty="0"/>
              <a:t>: </a:t>
            </a:r>
            <a:r>
              <a:rPr lang="en-US" baseline="0" dirty="0" err="1"/>
              <a:t>mặt</a:t>
            </a:r>
            <a:r>
              <a:rPr lang="en-US" baseline="0" dirty="0"/>
              <a:t> </a:t>
            </a:r>
            <a:r>
              <a:rPr lang="en-US" baseline="0" dirty="0" err="1"/>
              <a:t>người</a:t>
            </a:r>
            <a:r>
              <a:rPr lang="en-US" baseline="0" dirty="0"/>
              <a:t>, </a:t>
            </a:r>
            <a:r>
              <a:rPr lang="en-US" baseline="0" dirty="0" err="1"/>
              <a:t>ít</a:t>
            </a:r>
            <a:r>
              <a:rPr lang="en-US" baseline="0" dirty="0"/>
              <a:t> </a:t>
            </a:r>
            <a:r>
              <a:rPr lang="en-US" baseline="0" dirty="0" err="1"/>
              <a:t>trừu</a:t>
            </a:r>
            <a:r>
              <a:rPr lang="en-US" baseline="0" dirty="0"/>
              <a:t> </a:t>
            </a:r>
            <a:r>
              <a:rPr lang="en-US" baseline="0" dirty="0" err="1"/>
              <a:t>tượng</a:t>
            </a:r>
            <a:r>
              <a:rPr lang="en-US" baseline="0" dirty="0"/>
              <a:t> </a:t>
            </a:r>
            <a:r>
              <a:rPr lang="en-US" baseline="0" dirty="0" err="1"/>
              <a:t>hơn</a:t>
            </a:r>
            <a:r>
              <a:rPr lang="en-US" baseline="0" dirty="0"/>
              <a:t> </a:t>
            </a:r>
            <a:r>
              <a:rPr lang="en-US" baseline="0" dirty="0" err="1"/>
              <a:t>là</a:t>
            </a:r>
            <a:r>
              <a:rPr lang="en-US" baseline="0" dirty="0"/>
              <a:t> </a:t>
            </a:r>
            <a:r>
              <a:rPr lang="en-US" baseline="0" dirty="0" err="1"/>
              <a:t>mũi</a:t>
            </a:r>
            <a:r>
              <a:rPr lang="en-US" baseline="0" dirty="0"/>
              <a:t>, </a:t>
            </a:r>
            <a:r>
              <a:rPr lang="en-US" baseline="0" dirty="0" err="1"/>
              <a:t>mắt</a:t>
            </a:r>
            <a:r>
              <a:rPr lang="en-US" baseline="0" dirty="0"/>
              <a:t>, </a:t>
            </a:r>
            <a:r>
              <a:rPr lang="en-US" baseline="0" dirty="0" err="1"/>
              <a:t>ít</a:t>
            </a:r>
            <a:r>
              <a:rPr lang="en-US" baseline="0" dirty="0"/>
              <a:t> </a:t>
            </a:r>
            <a:r>
              <a:rPr lang="en-US" baseline="0" dirty="0" err="1"/>
              <a:t>hơn</a:t>
            </a:r>
            <a:r>
              <a:rPr lang="en-US" baseline="0" dirty="0"/>
              <a:t> </a:t>
            </a:r>
            <a:r>
              <a:rPr lang="en-US" baseline="0" dirty="0" err="1"/>
              <a:t>nữa</a:t>
            </a:r>
            <a:r>
              <a:rPr lang="en-US" baseline="0" dirty="0"/>
              <a:t> </a:t>
            </a:r>
            <a:r>
              <a:rPr lang="en-US" baseline="0" dirty="0" err="1"/>
              <a:t>là</a:t>
            </a:r>
            <a:r>
              <a:rPr lang="en-US" baseline="0" dirty="0"/>
              <a:t> </a:t>
            </a:r>
            <a:r>
              <a:rPr lang="en-US" baseline="0" dirty="0" err="1"/>
              <a:t>đường</a:t>
            </a:r>
            <a:r>
              <a:rPr lang="en-US" baseline="0" dirty="0"/>
              <a:t> </a:t>
            </a:r>
            <a:r>
              <a:rPr lang="en-US" baseline="0" dirty="0" err="1"/>
              <a:t>nét</a:t>
            </a:r>
            <a:r>
              <a:rPr lang="en-US" baseline="0" dirty="0"/>
              <a:t> </a:t>
            </a:r>
            <a:r>
              <a:rPr lang="en-US" baseline="0" dirty="0" err="1"/>
              <a:t>góc</a:t>
            </a:r>
            <a:r>
              <a:rPr lang="en-US" baseline="0" dirty="0"/>
              <a:t> </a:t>
            </a:r>
            <a:r>
              <a:rPr lang="en-US" baseline="0" dirty="0" err="1"/>
              <a:t>cạnh</a:t>
            </a:r>
            <a:r>
              <a:rPr lang="en-US" baseline="0" dirty="0"/>
              <a:t>. </a:t>
            </a:r>
            <a:r>
              <a:rPr lang="en-US" baseline="0" dirty="0" err="1"/>
              <a:t>Nhiều</a:t>
            </a:r>
            <a:r>
              <a:rPr lang="en-US" baseline="0" dirty="0"/>
              <a:t> </a:t>
            </a:r>
            <a:r>
              <a:rPr lang="en-US" baseline="0" dirty="0" err="1"/>
              <a:t>đường</a:t>
            </a:r>
            <a:r>
              <a:rPr lang="en-US" baseline="0" dirty="0"/>
              <a:t> </a:t>
            </a:r>
            <a:r>
              <a:rPr lang="en-US" baseline="0" dirty="0" err="1"/>
              <a:t>nét</a:t>
            </a:r>
            <a:r>
              <a:rPr lang="en-US" baseline="0" dirty="0"/>
              <a:t> </a:t>
            </a:r>
            <a:r>
              <a:rPr lang="en-US" baseline="0" dirty="0" err="1"/>
              <a:t>sẽ</a:t>
            </a:r>
            <a:r>
              <a:rPr lang="en-US" baseline="0" dirty="0"/>
              <a:t> </a:t>
            </a:r>
            <a:r>
              <a:rPr lang="en-US" baseline="0" dirty="0" err="1"/>
              <a:t>tổng</a:t>
            </a:r>
            <a:r>
              <a:rPr lang="en-US" baseline="0" dirty="0"/>
              <a:t> </a:t>
            </a:r>
            <a:r>
              <a:rPr lang="en-US" baseline="0" dirty="0" err="1"/>
              <a:t>hợp</a:t>
            </a:r>
            <a:r>
              <a:rPr lang="en-US" baseline="0" dirty="0"/>
              <a:t> </a:t>
            </a:r>
            <a:r>
              <a:rPr lang="en-US" baseline="0" dirty="0" err="1"/>
              <a:t>lại</a:t>
            </a:r>
            <a:r>
              <a:rPr lang="en-US" baseline="0" dirty="0"/>
              <a:t> </a:t>
            </a:r>
            <a:r>
              <a:rPr lang="en-US" baseline="0" dirty="0" err="1"/>
              <a:t>thành</a:t>
            </a:r>
            <a:r>
              <a:rPr lang="en-US" baseline="0" dirty="0"/>
              <a:t> </a:t>
            </a:r>
            <a:r>
              <a:rPr lang="en-US" baseline="0" dirty="0" err="1"/>
              <a:t>bộ</a:t>
            </a:r>
            <a:r>
              <a:rPr lang="en-US" baseline="0" dirty="0"/>
              <a:t> </a:t>
            </a:r>
            <a:r>
              <a:rPr lang="en-US" baseline="0" dirty="0" err="1"/>
              <a:t>phận</a:t>
            </a:r>
            <a:r>
              <a:rPr lang="en-US" baseline="0" dirty="0"/>
              <a:t> </a:t>
            </a:r>
            <a:r>
              <a:rPr lang="en-US" baseline="0" dirty="0" err="1"/>
              <a:t>và</a:t>
            </a:r>
            <a:r>
              <a:rPr lang="en-US" baseline="0" dirty="0"/>
              <a:t> </a:t>
            </a:r>
            <a:r>
              <a:rPr lang="en-US" baseline="0" dirty="0" err="1"/>
              <a:t>nhiều</a:t>
            </a:r>
            <a:r>
              <a:rPr lang="en-US" baseline="0" dirty="0"/>
              <a:t> </a:t>
            </a:r>
            <a:r>
              <a:rPr lang="en-US" baseline="0" dirty="0" err="1"/>
              <a:t>bộ</a:t>
            </a:r>
            <a:r>
              <a:rPr lang="en-US" baseline="0" dirty="0"/>
              <a:t> </a:t>
            </a:r>
            <a:r>
              <a:rPr lang="en-US" baseline="0" dirty="0" err="1"/>
              <a:t>phận</a:t>
            </a:r>
            <a:r>
              <a:rPr lang="en-US" baseline="0" dirty="0"/>
              <a:t> </a:t>
            </a:r>
            <a:r>
              <a:rPr lang="en-US" baseline="0" dirty="0" err="1"/>
              <a:t>thì</a:t>
            </a:r>
            <a:r>
              <a:rPr lang="en-US" baseline="0" dirty="0"/>
              <a:t> </a:t>
            </a:r>
            <a:r>
              <a:rPr lang="en-US" baseline="0" dirty="0" err="1"/>
              <a:t>tổng</a:t>
            </a:r>
            <a:r>
              <a:rPr lang="en-US" baseline="0" dirty="0"/>
              <a:t> </a:t>
            </a:r>
            <a:r>
              <a:rPr lang="en-US" baseline="0" dirty="0" err="1"/>
              <a:t>hợp</a:t>
            </a:r>
            <a:r>
              <a:rPr lang="en-US" baseline="0" dirty="0"/>
              <a:t> </a:t>
            </a:r>
            <a:r>
              <a:rPr lang="en-US" baseline="0" dirty="0" err="1"/>
              <a:t>thành</a:t>
            </a:r>
            <a:r>
              <a:rPr lang="en-US" baseline="0" dirty="0"/>
              <a:t> </a:t>
            </a:r>
            <a:r>
              <a:rPr lang="en-US" baseline="0" dirty="0" err="1"/>
              <a:t>mặt</a:t>
            </a:r>
            <a:r>
              <a:rPr lang="en-US" baseline="0" dirty="0"/>
              <a:t> </a:t>
            </a:r>
            <a:r>
              <a:rPr lang="en-US" baseline="0" dirty="0" err="1"/>
              <a:t>người</a:t>
            </a:r>
            <a:endParaRPr lang="en-US" dirty="0"/>
          </a:p>
        </p:txBody>
      </p:sp>
    </p:spTree>
    <p:extLst>
      <p:ext uri="{BB962C8B-B14F-4D97-AF65-F5344CB8AC3E}">
        <p14:creationId xmlns:p14="http://schemas.microsoft.com/office/powerpoint/2010/main" val="22682113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96593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9799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Số</a:t>
            </a:r>
            <a:r>
              <a:rPr lang="en-US" dirty="0"/>
              <a:t> </a:t>
            </a:r>
            <a:r>
              <a:rPr lang="en-US" dirty="0" err="1"/>
              <a:t>liệu</a:t>
            </a:r>
            <a:r>
              <a:rPr lang="en-US" baseline="0" dirty="0"/>
              <a:t> </a:t>
            </a:r>
            <a:r>
              <a:rPr lang="en-US" baseline="0" dirty="0" err="1"/>
              <a:t>năm</a:t>
            </a:r>
            <a:r>
              <a:rPr lang="en-US" baseline="0" dirty="0"/>
              <a:t> 2022</a:t>
            </a:r>
            <a:endParaRPr dirty="0"/>
          </a:p>
        </p:txBody>
      </p:sp>
    </p:spTree>
    <p:extLst>
      <p:ext uri="{BB962C8B-B14F-4D97-AF65-F5344CB8AC3E}">
        <p14:creationId xmlns:p14="http://schemas.microsoft.com/office/powerpoint/2010/main" val="31548306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5546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17076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23300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38958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15199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3533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8997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2630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6135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53925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8082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C063135-CDD1-49D4-9DF9-968DFBB38C60}"/>
              </a:ext>
            </a:extLst>
          </p:cNvPr>
          <p:cNvSpPr>
            <a:spLocks noGrp="1" noChangeArrowheads="1"/>
          </p:cNvSpPr>
          <p:nvPr>
            <p:ph type="sldNum" sz="quarter" idx="5"/>
          </p:nvPr>
        </p:nvSpPr>
        <p:spPr>
          <a:xfrm>
            <a:off x="3884613" y="8685213"/>
            <a:ext cx="2971800" cy="457200"/>
          </a:xfrm>
          <a:prstGeom prst="rect">
            <a:avLst/>
          </a:prstGeom>
          <a:ln/>
        </p:spPr>
        <p:txBody>
          <a:bodyPr/>
          <a:lstStyle/>
          <a:p>
            <a:fld id="{68D14B6C-CE32-4625-80E4-91CE658211EC}" type="slidenum">
              <a:rPr lang="en-US" altLang="en-US"/>
              <a:pPr/>
              <a:t>11</a:t>
            </a:fld>
            <a:endParaRPr lang="en-US" altLang="en-US"/>
          </a:p>
        </p:txBody>
      </p:sp>
      <p:sp>
        <p:nvSpPr>
          <p:cNvPr id="56322" name="Rectangle 2">
            <a:extLst>
              <a:ext uri="{FF2B5EF4-FFF2-40B4-BE49-F238E27FC236}">
                <a16:creationId xmlns:a16="http://schemas.microsoft.com/office/drawing/2014/main" id="{AAB5FFCC-4E3D-47A0-B45D-E0ECB4BA7077}"/>
              </a:ext>
            </a:extLst>
          </p:cNvPr>
          <p:cNvSpPr>
            <a:spLocks noGrp="1" noRot="1" noChangeAspect="1" noChangeArrowheads="1" noTextEdit="1"/>
          </p:cNvSpPr>
          <p:nvPr>
            <p:ph type="sldImg"/>
          </p:nvPr>
        </p:nvSpPr>
        <p:spPr>
          <a:xfrm>
            <a:off x="381000" y="685800"/>
            <a:ext cx="6096000" cy="3429000"/>
          </a:xfrm>
          <a:ln/>
        </p:spPr>
      </p:sp>
      <p:sp>
        <p:nvSpPr>
          <p:cNvPr id="56323" name="Rectangle 3">
            <a:extLst>
              <a:ext uri="{FF2B5EF4-FFF2-40B4-BE49-F238E27FC236}">
                <a16:creationId xmlns:a16="http://schemas.microsoft.com/office/drawing/2014/main" id="{7046821D-A883-4AEC-B174-6C8BDC0A80DC}"/>
              </a:ext>
            </a:extLst>
          </p:cNvPr>
          <p:cNvSpPr>
            <a:spLocks noGrp="1" noChangeArrowheads="1"/>
          </p:cNvSpPr>
          <p:nvPr>
            <p:ph type="body" idx="1"/>
          </p:nvPr>
        </p:nvSpPr>
        <p:spPr/>
        <p:txBody>
          <a:bodyPr/>
          <a:lstStyle/>
          <a:p>
            <a:r>
              <a:rPr lang="en-US" altLang="en-US" dirty="0" err="1"/>
              <a:t>Có</a:t>
            </a:r>
            <a:r>
              <a:rPr lang="en-US" altLang="en-US" baseline="0" dirty="0"/>
              <a:t> 2 </a:t>
            </a:r>
            <a:r>
              <a:rPr lang="en-US" altLang="en-US" baseline="0" dirty="0" err="1"/>
              <a:t>loại</a:t>
            </a:r>
            <a:r>
              <a:rPr lang="en-US" altLang="en-US" baseline="0" dirty="0"/>
              <a:t> </a:t>
            </a:r>
            <a:r>
              <a:rPr lang="en-US" altLang="en-US" baseline="0" dirty="0" err="1"/>
              <a:t>chính</a:t>
            </a:r>
            <a:endParaRPr lang="en-US" altLang="en-US" dirty="0"/>
          </a:p>
        </p:txBody>
      </p:sp>
    </p:spTree>
    <p:extLst>
      <p:ext uri="{BB962C8B-B14F-4D97-AF65-F5344CB8AC3E}">
        <p14:creationId xmlns:p14="http://schemas.microsoft.com/office/powerpoint/2010/main" val="2002736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BFF40B85-550E-41C1-B3F5-764EB27F9753}"/>
              </a:ext>
            </a:extLst>
          </p:cNvPr>
          <p:cNvSpPr>
            <a:spLocks noGrp="1" noChangeArrowheads="1"/>
          </p:cNvSpPr>
          <p:nvPr>
            <p:ph type="sldNum" sz="quarter" idx="5"/>
          </p:nvPr>
        </p:nvSpPr>
        <p:spPr>
          <a:xfrm>
            <a:off x="3884613" y="8685213"/>
            <a:ext cx="2971800" cy="457200"/>
          </a:xfrm>
          <a:prstGeom prst="rect">
            <a:avLst/>
          </a:prstGeom>
          <a:ln/>
        </p:spPr>
        <p:txBody>
          <a:bodyPr/>
          <a:lstStyle/>
          <a:p>
            <a:fld id="{8D875493-153F-41A8-9660-6207C247A34B}" type="slidenum">
              <a:rPr lang="en-US" altLang="en-US"/>
              <a:pPr/>
              <a:t>13</a:t>
            </a:fld>
            <a:endParaRPr lang="en-US" altLang="en-US"/>
          </a:p>
        </p:txBody>
      </p:sp>
      <p:sp>
        <p:nvSpPr>
          <p:cNvPr id="175106" name="Rectangle 2">
            <a:extLst>
              <a:ext uri="{FF2B5EF4-FFF2-40B4-BE49-F238E27FC236}">
                <a16:creationId xmlns:a16="http://schemas.microsoft.com/office/drawing/2014/main" id="{6E562458-0694-4CA5-9098-5B60DC37D508}"/>
              </a:ext>
            </a:extLst>
          </p:cNvPr>
          <p:cNvSpPr>
            <a:spLocks noGrp="1" noRot="1" noChangeAspect="1" noChangeArrowheads="1" noTextEdit="1"/>
          </p:cNvSpPr>
          <p:nvPr>
            <p:ph type="sldImg"/>
          </p:nvPr>
        </p:nvSpPr>
        <p:spPr>
          <a:xfrm>
            <a:off x="381000" y="685800"/>
            <a:ext cx="6096000" cy="3429000"/>
          </a:xfrm>
          <a:ln/>
        </p:spPr>
      </p:sp>
      <p:sp>
        <p:nvSpPr>
          <p:cNvPr id="175107" name="Rectangle 3">
            <a:extLst>
              <a:ext uri="{FF2B5EF4-FFF2-40B4-BE49-F238E27FC236}">
                <a16:creationId xmlns:a16="http://schemas.microsoft.com/office/drawing/2014/main" id="{D74EF6F6-8C39-48A4-A122-1D07123C3FA5}"/>
              </a:ext>
            </a:extLst>
          </p:cNvPr>
          <p:cNvSpPr>
            <a:spLocks noGrp="1" noChangeArrowheads="1"/>
          </p:cNvSpPr>
          <p:nvPr>
            <p:ph type="body" idx="1"/>
          </p:nvPr>
        </p:nvSpPr>
        <p:spPr/>
        <p:txBody>
          <a:bodyPr/>
          <a:lstStyle/>
          <a:p>
            <a:r>
              <a:rPr lang="vi-VN" sz="1100" b="0" i="0" u="none" strike="noStrike" cap="none" dirty="0">
                <a:solidFill>
                  <a:srgbClr val="000000"/>
                </a:solidFill>
                <a:effectLst/>
                <a:latin typeface="Arial"/>
                <a:ea typeface="Arial"/>
                <a:cs typeface="Arial"/>
                <a:sym typeface="Arial"/>
              </a:rPr>
              <a:t>Thử nghiệm được tiến hành trong phòng thẩm vấn do một giám khảo điều hành. Các đối tượng của bài kiểm tra gồm một người và một chương trình máy tính, và cả hai được che đi. Giám khảo có cuộc trò chuyện với cả hai bên và cố gắng xác định đâu là máy và đâu là người, dựa trên chất lượng cuộc trò chuyện của họ.</a:t>
            </a:r>
          </a:p>
          <a:p>
            <a:r>
              <a:rPr lang="vi-VN" sz="1100" b="0" i="0" u="none" strike="noStrike" cap="none" dirty="0">
                <a:solidFill>
                  <a:srgbClr val="000000"/>
                </a:solidFill>
                <a:effectLst/>
                <a:latin typeface="Arial"/>
                <a:ea typeface="Arial"/>
                <a:cs typeface="Arial"/>
                <a:sym typeface="Arial"/>
              </a:rPr>
              <a:t>Turing kết luận rằng nếu giám khảo không thể nêu ra sự khác biệt, máy tính đã thành công trong việc chứng minh trí thông minh của con người. Đó là, nó có thể suy nghĩ. </a:t>
            </a:r>
          </a:p>
          <a:p>
            <a:endParaRPr lang="en-US" altLang="en-US" dirty="0"/>
          </a:p>
        </p:txBody>
      </p:sp>
    </p:spTree>
    <p:extLst>
      <p:ext uri="{BB962C8B-B14F-4D97-AF65-F5344CB8AC3E}">
        <p14:creationId xmlns:p14="http://schemas.microsoft.com/office/powerpoint/2010/main" val="23822057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672713" y="333900"/>
            <a:ext cx="7798575" cy="4809601"/>
          </a:xfrm>
          <a:prstGeom prst="rect">
            <a:avLst/>
          </a:prstGeom>
          <a:noFill/>
          <a:ln>
            <a:noFill/>
          </a:ln>
        </p:spPr>
      </p:pic>
      <p:sp>
        <p:nvSpPr>
          <p:cNvPr id="11" name="Google Shape;11;p2"/>
          <p:cNvSpPr txBox="1">
            <a:spLocks noGrp="1"/>
          </p:cNvSpPr>
          <p:nvPr>
            <p:ph type="ctrTitle"/>
          </p:nvPr>
        </p:nvSpPr>
        <p:spPr>
          <a:xfrm>
            <a:off x="1912650" y="1915625"/>
            <a:ext cx="5469600" cy="11598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ctr" anchorCtr="0">
            <a:noAutofit/>
          </a:bodyPr>
          <a:lstStyle>
            <a:lvl1pPr lvl="0">
              <a:spcBef>
                <a:spcPts val="0"/>
              </a:spcBef>
              <a:spcAft>
                <a:spcPts val="0"/>
              </a:spcAft>
              <a:buClr>
                <a:schemeClr val="accent6"/>
              </a:buClr>
              <a:buSzPts val="4800"/>
              <a:buNone/>
              <a:defRPr sz="4800">
                <a:solidFill>
                  <a:schemeClr val="accent6"/>
                </a:solidFill>
              </a:defRPr>
            </a:lvl1pPr>
            <a:lvl2pPr lvl="1">
              <a:spcBef>
                <a:spcPts val="0"/>
              </a:spcBef>
              <a:spcAft>
                <a:spcPts val="0"/>
              </a:spcAft>
              <a:buClr>
                <a:schemeClr val="accent6"/>
              </a:buClr>
              <a:buSzPts val="4800"/>
              <a:buNone/>
              <a:defRPr sz="4800">
                <a:solidFill>
                  <a:schemeClr val="accent6"/>
                </a:solidFill>
              </a:defRPr>
            </a:lvl2pPr>
            <a:lvl3pPr lvl="2">
              <a:spcBef>
                <a:spcPts val="0"/>
              </a:spcBef>
              <a:spcAft>
                <a:spcPts val="0"/>
              </a:spcAft>
              <a:buClr>
                <a:schemeClr val="accent6"/>
              </a:buClr>
              <a:buSzPts val="4800"/>
              <a:buNone/>
              <a:defRPr sz="4800">
                <a:solidFill>
                  <a:schemeClr val="accent6"/>
                </a:solidFill>
              </a:defRPr>
            </a:lvl3pPr>
            <a:lvl4pPr lvl="3">
              <a:spcBef>
                <a:spcPts val="0"/>
              </a:spcBef>
              <a:spcAft>
                <a:spcPts val="0"/>
              </a:spcAft>
              <a:buClr>
                <a:schemeClr val="accent6"/>
              </a:buClr>
              <a:buSzPts val="4800"/>
              <a:buNone/>
              <a:defRPr sz="4800">
                <a:solidFill>
                  <a:schemeClr val="accent6"/>
                </a:solidFill>
              </a:defRPr>
            </a:lvl4pPr>
            <a:lvl5pPr lvl="4">
              <a:spcBef>
                <a:spcPts val="0"/>
              </a:spcBef>
              <a:spcAft>
                <a:spcPts val="0"/>
              </a:spcAft>
              <a:buClr>
                <a:schemeClr val="accent6"/>
              </a:buClr>
              <a:buSzPts val="4800"/>
              <a:buNone/>
              <a:defRPr sz="4800">
                <a:solidFill>
                  <a:schemeClr val="accent6"/>
                </a:solidFill>
              </a:defRPr>
            </a:lvl5pPr>
            <a:lvl6pPr lvl="5">
              <a:spcBef>
                <a:spcPts val="0"/>
              </a:spcBef>
              <a:spcAft>
                <a:spcPts val="0"/>
              </a:spcAft>
              <a:buClr>
                <a:schemeClr val="accent6"/>
              </a:buClr>
              <a:buSzPts val="4800"/>
              <a:buNone/>
              <a:defRPr sz="4800">
                <a:solidFill>
                  <a:schemeClr val="accent6"/>
                </a:solidFill>
              </a:defRPr>
            </a:lvl6pPr>
            <a:lvl7pPr lvl="6">
              <a:spcBef>
                <a:spcPts val="0"/>
              </a:spcBef>
              <a:spcAft>
                <a:spcPts val="0"/>
              </a:spcAft>
              <a:buClr>
                <a:schemeClr val="accent6"/>
              </a:buClr>
              <a:buSzPts val="4800"/>
              <a:buNone/>
              <a:defRPr sz="4800">
                <a:solidFill>
                  <a:schemeClr val="accent6"/>
                </a:solidFill>
              </a:defRPr>
            </a:lvl7pPr>
            <a:lvl8pPr lvl="7">
              <a:spcBef>
                <a:spcPts val="0"/>
              </a:spcBef>
              <a:spcAft>
                <a:spcPts val="0"/>
              </a:spcAft>
              <a:buClr>
                <a:schemeClr val="accent6"/>
              </a:buClr>
              <a:buSzPts val="4800"/>
              <a:buNone/>
              <a:defRPr sz="4800">
                <a:solidFill>
                  <a:schemeClr val="accent6"/>
                </a:solidFill>
              </a:defRPr>
            </a:lvl8pPr>
            <a:lvl9pPr lvl="8">
              <a:spcBef>
                <a:spcPts val="0"/>
              </a:spcBef>
              <a:spcAft>
                <a:spcPts val="0"/>
              </a:spcAft>
              <a:buClr>
                <a:schemeClr val="accent6"/>
              </a:buClr>
              <a:buSzPts val="4800"/>
              <a:buNone/>
              <a:defRPr sz="4800">
                <a:solidFill>
                  <a:schemeClr val="accent6"/>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pic>
        <p:nvPicPr>
          <p:cNvPr id="23" name="Google Shape;23;p5"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atin typeface="Tahoma" pitchFamily="34" charset="0"/>
                <a:ea typeface="Tahoma" pitchFamily="34" charset="0"/>
                <a:cs typeface="Tahoma" pitchFamily="34" charset="0"/>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5" name="Google Shape;25;p5"/>
          <p:cNvSpPr txBox="1">
            <a:spLocks noGrp="1"/>
          </p:cNvSpPr>
          <p:nvPr>
            <p:ph type="body" idx="1"/>
          </p:nvPr>
        </p:nvSpPr>
        <p:spPr>
          <a:xfrm>
            <a:off x="1556175" y="1378821"/>
            <a:ext cx="6616800" cy="3042300"/>
          </a:xfrm>
          <a:prstGeom prst="rect">
            <a:avLst/>
          </a:prstGeom>
        </p:spPr>
        <p:txBody>
          <a:bodyPr spcFirstLastPara="1" wrap="square" lIns="91425" tIns="91425" rIns="91425" bIns="91425" anchor="t" anchorCtr="0">
            <a:noAutofit/>
          </a:bodyPr>
          <a:lstStyle>
            <a:lvl1pPr marL="457200" lvl="0" indent="-393700">
              <a:spcBef>
                <a:spcPts val="600"/>
              </a:spcBef>
              <a:spcAft>
                <a:spcPts val="0"/>
              </a:spcAft>
              <a:buSzPts val="2600"/>
              <a:buChar char="◈"/>
              <a:defRPr sz="2600">
                <a:latin typeface="Tahoma" pitchFamily="34" charset="0"/>
                <a:ea typeface="Tahoma" pitchFamily="34" charset="0"/>
                <a:cs typeface="Tahoma" pitchFamily="34" charset="0"/>
              </a:defRPr>
            </a:lvl1pPr>
            <a:lvl2pPr marL="914400" lvl="1" indent="-393700">
              <a:spcBef>
                <a:spcPts val="0"/>
              </a:spcBef>
              <a:spcAft>
                <a:spcPts val="0"/>
              </a:spcAft>
              <a:buSzPts val="2600"/>
              <a:buChar char="◆"/>
              <a:defRPr sz="2600"/>
            </a:lvl2pPr>
            <a:lvl3pPr marL="1371600" lvl="2" indent="-393700">
              <a:spcBef>
                <a:spcPts val="0"/>
              </a:spcBef>
              <a:spcAft>
                <a:spcPts val="0"/>
              </a:spcAft>
              <a:buSzPts val="2600"/>
              <a:buChar char="◇"/>
              <a:defRPr sz="2600"/>
            </a:lvl3pPr>
            <a:lvl4pPr marL="1828800" lvl="3" indent="-393700">
              <a:spcBef>
                <a:spcPts val="0"/>
              </a:spcBef>
              <a:spcAft>
                <a:spcPts val="0"/>
              </a:spcAft>
              <a:buSzPts val="2600"/>
              <a:buChar char="⬥"/>
              <a:defRPr sz="2600"/>
            </a:lvl4pPr>
            <a:lvl5pPr marL="2286000" lvl="4" indent="-393700">
              <a:spcBef>
                <a:spcPts val="0"/>
              </a:spcBef>
              <a:spcAft>
                <a:spcPts val="0"/>
              </a:spcAft>
              <a:buSzPts val="2600"/>
              <a:buChar char="⬦"/>
              <a:defRPr sz="2600"/>
            </a:lvl5pPr>
            <a:lvl6pPr marL="2743200" lvl="5" indent="-393700">
              <a:spcBef>
                <a:spcPts val="0"/>
              </a:spcBef>
              <a:spcAft>
                <a:spcPts val="0"/>
              </a:spcAft>
              <a:buSzPts val="2600"/>
              <a:buChar char="⬦"/>
              <a:defRPr sz="2600"/>
            </a:lvl6pPr>
            <a:lvl7pPr marL="3200400" lvl="6" indent="-393700">
              <a:spcBef>
                <a:spcPts val="0"/>
              </a:spcBef>
              <a:spcAft>
                <a:spcPts val="0"/>
              </a:spcAft>
              <a:buSzPts val="2600"/>
              <a:buChar char="⬦"/>
              <a:defRPr sz="2600"/>
            </a:lvl7pPr>
            <a:lvl8pPr marL="3657600" lvl="7" indent="-393700">
              <a:spcBef>
                <a:spcPts val="0"/>
              </a:spcBef>
              <a:spcAft>
                <a:spcPts val="0"/>
              </a:spcAft>
              <a:buSzPts val="2600"/>
              <a:buChar char="⬦"/>
              <a:defRPr sz="2600"/>
            </a:lvl8pPr>
            <a:lvl9pPr marL="4114800" lvl="8" indent="-393700">
              <a:spcBef>
                <a:spcPts val="0"/>
              </a:spcBef>
              <a:spcAft>
                <a:spcPts val="0"/>
              </a:spcAft>
              <a:buSzPts val="2600"/>
              <a:buChar char="⬦"/>
              <a:defRPr sz="2600"/>
            </a:lvl9pPr>
          </a:lstStyle>
          <a:p>
            <a:endParaRPr/>
          </a:p>
        </p:txBody>
      </p:sp>
      <p:sp>
        <p:nvSpPr>
          <p:cNvPr id="26" name="Google Shape;26;p5"/>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27" name="Google Shape;27;p5"/>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8"/>
        <p:cNvGrpSpPr/>
        <p:nvPr/>
      </p:nvGrpSpPr>
      <p:grpSpPr>
        <a:xfrm>
          <a:off x="0" y="0"/>
          <a:ext cx="0" cy="0"/>
          <a:chOff x="0" y="0"/>
          <a:chExt cx="0" cy="0"/>
        </a:xfrm>
      </p:grpSpPr>
      <p:pic>
        <p:nvPicPr>
          <p:cNvPr id="29" name="Google Shape;29;p6"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30" name="Google Shape;30;p6"/>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1" name="Google Shape;31;p6"/>
          <p:cNvSpPr txBox="1">
            <a:spLocks noGrp="1"/>
          </p:cNvSpPr>
          <p:nvPr>
            <p:ph type="body" idx="1"/>
          </p:nvPr>
        </p:nvSpPr>
        <p:spPr>
          <a:xfrm>
            <a:off x="1556175"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 name="Google Shape;32;p6"/>
          <p:cNvSpPr txBox="1">
            <a:spLocks noGrp="1"/>
          </p:cNvSpPr>
          <p:nvPr>
            <p:ph type="body" idx="2"/>
          </p:nvPr>
        </p:nvSpPr>
        <p:spPr>
          <a:xfrm>
            <a:off x="4961272" y="1479375"/>
            <a:ext cx="3211800" cy="3598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3" name="Google Shape;33;p6"/>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34" name="Google Shape;34;p6"/>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5"/>
        <p:cNvGrpSpPr/>
        <p:nvPr/>
      </p:nvGrpSpPr>
      <p:grpSpPr>
        <a:xfrm>
          <a:off x="0" y="0"/>
          <a:ext cx="0" cy="0"/>
          <a:chOff x="0" y="0"/>
          <a:chExt cx="0" cy="0"/>
        </a:xfrm>
      </p:grpSpPr>
      <p:pic>
        <p:nvPicPr>
          <p:cNvPr id="36" name="Google Shape;36;p7"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 name="Google Shape;37;p7"/>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8" name="Google Shape;38;p7"/>
          <p:cNvSpPr txBox="1">
            <a:spLocks noGrp="1"/>
          </p:cNvSpPr>
          <p:nvPr>
            <p:ph type="body" idx="1"/>
          </p:nvPr>
        </p:nvSpPr>
        <p:spPr>
          <a:xfrm>
            <a:off x="1556175" y="1419658"/>
            <a:ext cx="2132700" cy="3460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9" name="Google Shape;39;p7"/>
          <p:cNvSpPr txBox="1">
            <a:spLocks noGrp="1"/>
          </p:cNvSpPr>
          <p:nvPr>
            <p:ph type="body" idx="2"/>
          </p:nvPr>
        </p:nvSpPr>
        <p:spPr>
          <a:xfrm>
            <a:off x="3798226" y="1419658"/>
            <a:ext cx="2132700" cy="3460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0" name="Google Shape;40;p7"/>
          <p:cNvSpPr txBox="1">
            <a:spLocks noGrp="1"/>
          </p:cNvSpPr>
          <p:nvPr>
            <p:ph type="body" idx="3"/>
          </p:nvPr>
        </p:nvSpPr>
        <p:spPr>
          <a:xfrm>
            <a:off x="6040277" y="1419658"/>
            <a:ext cx="2132700" cy="34602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1" name="Google Shape;41;p7"/>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42" name="Google Shape;42;p7"/>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pic>
        <p:nvPicPr>
          <p:cNvPr id="44" name="Google Shape;44;p8"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8"/>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6" name="Google Shape;46;p8"/>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47" name="Google Shape;47;p8"/>
          <p:cNvCxnSpPr/>
          <p:nvPr/>
        </p:nvCxnSpPr>
        <p:spPr>
          <a:xfrm>
            <a:off x="1664750" y="1357125"/>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pic>
        <p:nvPicPr>
          <p:cNvPr id="49" name="Google Shape;49;p9"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9"/>
          <p:cNvSpPr txBox="1">
            <a:spLocks noGrp="1"/>
          </p:cNvSpPr>
          <p:nvPr>
            <p:ph type="body" idx="1"/>
          </p:nvPr>
        </p:nvSpPr>
        <p:spPr>
          <a:xfrm>
            <a:off x="1592350" y="3640275"/>
            <a:ext cx="65625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Clr>
                <a:srgbClr val="666666"/>
              </a:buClr>
              <a:buSzPts val="1600"/>
              <a:buNone/>
              <a:defRPr sz="1600" i="1">
                <a:solidFill>
                  <a:srgbClr val="666666"/>
                </a:solidFill>
              </a:defRPr>
            </a:lvl1pPr>
          </a:lstStyle>
          <a:p>
            <a:endParaRPr/>
          </a:p>
        </p:txBody>
      </p:sp>
      <p:sp>
        <p:nvSpPr>
          <p:cNvPr id="51" name="Google Shape;51;p9"/>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52" name="Google Shape;52;p9"/>
          <p:cNvCxnSpPr/>
          <p:nvPr/>
        </p:nvCxnSpPr>
        <p:spPr>
          <a:xfrm>
            <a:off x="1706950" y="3643125"/>
            <a:ext cx="63213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right">
  <p:cSld name="CAPTION_ONLY_1">
    <p:spTree>
      <p:nvGrpSpPr>
        <p:cNvPr id="1" name="Shape 53"/>
        <p:cNvGrpSpPr/>
        <p:nvPr/>
      </p:nvGrpSpPr>
      <p:grpSpPr>
        <a:xfrm>
          <a:off x="0" y="0"/>
          <a:ext cx="0" cy="0"/>
          <a:chOff x="0" y="0"/>
          <a:chExt cx="0" cy="0"/>
        </a:xfrm>
      </p:grpSpPr>
      <p:pic>
        <p:nvPicPr>
          <p:cNvPr id="54" name="Google Shape;54;p10"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10"/>
          <p:cNvSpPr txBox="1">
            <a:spLocks noGrp="1"/>
          </p:cNvSpPr>
          <p:nvPr>
            <p:ph type="body" idx="1"/>
          </p:nvPr>
        </p:nvSpPr>
        <p:spPr>
          <a:xfrm>
            <a:off x="6657400" y="838500"/>
            <a:ext cx="1497600" cy="3321300"/>
          </a:xfrm>
          <a:prstGeom prst="rect">
            <a:avLst/>
          </a:prstGeom>
        </p:spPr>
        <p:txBody>
          <a:bodyPr spcFirstLastPara="1" wrap="square" lIns="91425" tIns="91425" rIns="91425" bIns="91425" anchor="t" anchorCtr="0">
            <a:noAutofit/>
          </a:bodyPr>
          <a:lstStyle>
            <a:lvl1pPr marL="457200" lvl="0" indent="-228600" rtl="0">
              <a:spcBef>
                <a:spcPts val="360"/>
              </a:spcBef>
              <a:spcAft>
                <a:spcPts val="0"/>
              </a:spcAft>
              <a:buClr>
                <a:srgbClr val="666666"/>
              </a:buClr>
              <a:buSzPts val="1600"/>
              <a:buNone/>
              <a:defRPr sz="1600" i="1">
                <a:solidFill>
                  <a:srgbClr val="666666"/>
                </a:solidFill>
              </a:defRPr>
            </a:lvl1pPr>
          </a:lstStyle>
          <a:p>
            <a:endParaRPr/>
          </a:p>
        </p:txBody>
      </p:sp>
      <p:sp>
        <p:nvSpPr>
          <p:cNvPr id="56" name="Google Shape;56;p10"/>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cxnSp>
        <p:nvCxnSpPr>
          <p:cNvPr id="57" name="Google Shape;57;p10"/>
          <p:cNvCxnSpPr/>
          <p:nvPr/>
        </p:nvCxnSpPr>
        <p:spPr>
          <a:xfrm>
            <a:off x="6428800" y="990300"/>
            <a:ext cx="0" cy="312270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
        <p:cNvGrpSpPr/>
        <p:nvPr/>
      </p:nvGrpSpPr>
      <p:grpSpPr>
        <a:xfrm>
          <a:off x="0" y="0"/>
          <a:ext cx="0" cy="0"/>
          <a:chOff x="0" y="0"/>
          <a:chExt cx="0" cy="0"/>
        </a:xfrm>
      </p:grpSpPr>
      <p:pic>
        <p:nvPicPr>
          <p:cNvPr id="59" name="Google Shape;59;p11" descr="libro.png"/>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11"/>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 Closed book">
  <p:cSld name="BLANK_1_1">
    <p:spTree>
      <p:nvGrpSpPr>
        <p:cNvPr id="1" name="Shape 63"/>
        <p:cNvGrpSpPr/>
        <p:nvPr/>
      </p:nvGrpSpPr>
      <p:grpSpPr>
        <a:xfrm>
          <a:off x="0" y="0"/>
          <a:ext cx="0" cy="0"/>
          <a:chOff x="0" y="0"/>
          <a:chExt cx="0" cy="0"/>
        </a:xfrm>
      </p:grpSpPr>
      <p:pic>
        <p:nvPicPr>
          <p:cNvPr id="64" name="Google Shape;64;p13"/>
          <p:cNvPicPr preferRelativeResize="0"/>
          <p:nvPr/>
        </p:nvPicPr>
        <p:blipFill rotWithShape="1">
          <a:blip r:embed="rId2">
            <a:alphaModFix/>
          </a:blip>
          <a:srcRect/>
          <a:stretch/>
        </p:blipFill>
        <p:spPr>
          <a:xfrm flipH="1">
            <a:off x="672713" y="333900"/>
            <a:ext cx="7798575" cy="48096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556175" y="719375"/>
            <a:ext cx="6616800" cy="6999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1pPr>
            <a:lvl2pPr lvl="1">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2pPr>
            <a:lvl3pPr lvl="2">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3pPr>
            <a:lvl4pPr lvl="3">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4pPr>
            <a:lvl5pPr lvl="4">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5pPr>
            <a:lvl6pPr lvl="5">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6pPr>
            <a:lvl7pPr lvl="6">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7pPr>
            <a:lvl8pPr lvl="7">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8pPr>
            <a:lvl9pPr lvl="8">
              <a:spcBef>
                <a:spcPts val="0"/>
              </a:spcBef>
              <a:spcAft>
                <a:spcPts val="0"/>
              </a:spcAft>
              <a:buClr>
                <a:schemeClr val="dk1"/>
              </a:buClr>
              <a:buSzPts val="2400"/>
              <a:buFont typeface="Oswald"/>
              <a:buNone/>
              <a:defRPr sz="2400" b="1">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1556175" y="1378821"/>
            <a:ext cx="6616800" cy="30423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dk1"/>
              </a:buClr>
              <a:buSzPts val="3000"/>
              <a:buFont typeface="Tinos"/>
              <a:buChar char="◈"/>
              <a:defRPr sz="3000">
                <a:solidFill>
                  <a:schemeClr val="dk1"/>
                </a:solidFill>
                <a:latin typeface="Tinos"/>
                <a:ea typeface="Tinos"/>
                <a:cs typeface="Tinos"/>
                <a:sym typeface="Tinos"/>
              </a:defRPr>
            </a:lvl1pPr>
            <a:lvl2pPr marL="914400" lvl="1"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2pPr>
            <a:lvl3pPr marL="1371600" lvl="2" indent="-381000">
              <a:spcBef>
                <a:spcPts val="0"/>
              </a:spcBef>
              <a:spcAft>
                <a:spcPts val="0"/>
              </a:spcAft>
              <a:buClr>
                <a:schemeClr val="dk1"/>
              </a:buClr>
              <a:buSzPts val="2400"/>
              <a:buFont typeface="Tinos"/>
              <a:buChar char="◇"/>
              <a:defRPr sz="2400">
                <a:solidFill>
                  <a:schemeClr val="dk1"/>
                </a:solidFill>
                <a:latin typeface="Tinos"/>
                <a:ea typeface="Tinos"/>
                <a:cs typeface="Tinos"/>
                <a:sym typeface="Tinos"/>
              </a:defRPr>
            </a:lvl3pPr>
            <a:lvl4pPr marL="1828800" lvl="3"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4pPr>
            <a:lvl5pPr marL="2286000" lvl="4"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5pPr>
            <a:lvl6pPr marL="2743200" lvl="5"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6pPr>
            <a:lvl7pPr marL="3200400" lvl="6"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7pPr>
            <a:lvl8pPr marL="3657600" lvl="7"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8pPr>
            <a:lvl9pPr marL="4114800" lvl="8" indent="-342900">
              <a:spcBef>
                <a:spcPts val="0"/>
              </a:spcBef>
              <a:spcAft>
                <a:spcPts val="0"/>
              </a:spcAft>
              <a:buClr>
                <a:schemeClr val="dk1"/>
              </a:buClr>
              <a:buSzPts val="1800"/>
              <a:buFont typeface="Tinos"/>
              <a:buChar char="⬦"/>
              <a:defRPr sz="1800">
                <a:solidFill>
                  <a:schemeClr val="dk1"/>
                </a:solidFill>
                <a:latin typeface="Tinos"/>
                <a:ea typeface="Tinos"/>
                <a:cs typeface="Tinos"/>
                <a:sym typeface="Tinos"/>
              </a:defRPr>
            </a:lvl9pPr>
          </a:lstStyle>
          <a:p>
            <a:endParaRPr/>
          </a:p>
        </p:txBody>
      </p:sp>
      <p:sp>
        <p:nvSpPr>
          <p:cNvPr id="8" name="Google Shape;8;p1"/>
          <p:cNvSpPr txBox="1">
            <a:spLocks noGrp="1"/>
          </p:cNvSpPr>
          <p:nvPr>
            <p:ph type="sldNum" idx="12"/>
          </p:nvPr>
        </p:nvSpPr>
        <p:spPr>
          <a:xfrm>
            <a:off x="7899350" y="4098426"/>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Tinos"/>
                <a:ea typeface="Tinos"/>
                <a:cs typeface="Tinos"/>
                <a:sym typeface="Tinos"/>
              </a:defRPr>
            </a:lvl1pPr>
            <a:lvl2pPr lvl="1" algn="r">
              <a:buNone/>
              <a:defRPr sz="1200">
                <a:solidFill>
                  <a:schemeClr val="dk2"/>
                </a:solidFill>
                <a:latin typeface="Tinos"/>
                <a:ea typeface="Tinos"/>
                <a:cs typeface="Tinos"/>
                <a:sym typeface="Tinos"/>
              </a:defRPr>
            </a:lvl2pPr>
            <a:lvl3pPr lvl="2" algn="r">
              <a:buNone/>
              <a:defRPr sz="1200">
                <a:solidFill>
                  <a:schemeClr val="dk2"/>
                </a:solidFill>
                <a:latin typeface="Tinos"/>
                <a:ea typeface="Tinos"/>
                <a:cs typeface="Tinos"/>
                <a:sym typeface="Tinos"/>
              </a:defRPr>
            </a:lvl3pPr>
            <a:lvl4pPr lvl="3" algn="r">
              <a:buNone/>
              <a:defRPr sz="1200">
                <a:solidFill>
                  <a:schemeClr val="dk2"/>
                </a:solidFill>
                <a:latin typeface="Tinos"/>
                <a:ea typeface="Tinos"/>
                <a:cs typeface="Tinos"/>
                <a:sym typeface="Tinos"/>
              </a:defRPr>
            </a:lvl4pPr>
            <a:lvl5pPr lvl="4" algn="r">
              <a:buNone/>
              <a:defRPr sz="1200">
                <a:solidFill>
                  <a:schemeClr val="dk2"/>
                </a:solidFill>
                <a:latin typeface="Tinos"/>
                <a:ea typeface="Tinos"/>
                <a:cs typeface="Tinos"/>
                <a:sym typeface="Tinos"/>
              </a:defRPr>
            </a:lvl5pPr>
            <a:lvl6pPr lvl="5" algn="r">
              <a:buNone/>
              <a:defRPr sz="1200">
                <a:solidFill>
                  <a:schemeClr val="dk2"/>
                </a:solidFill>
                <a:latin typeface="Tinos"/>
                <a:ea typeface="Tinos"/>
                <a:cs typeface="Tinos"/>
                <a:sym typeface="Tinos"/>
              </a:defRPr>
            </a:lvl6pPr>
            <a:lvl7pPr lvl="6" algn="r">
              <a:buNone/>
              <a:defRPr sz="1200">
                <a:solidFill>
                  <a:schemeClr val="dk2"/>
                </a:solidFill>
                <a:latin typeface="Tinos"/>
                <a:ea typeface="Tinos"/>
                <a:cs typeface="Tinos"/>
                <a:sym typeface="Tinos"/>
              </a:defRPr>
            </a:lvl7pPr>
            <a:lvl8pPr lvl="7" algn="r">
              <a:buNone/>
              <a:defRPr sz="1200">
                <a:solidFill>
                  <a:schemeClr val="dk2"/>
                </a:solidFill>
                <a:latin typeface="Tinos"/>
                <a:ea typeface="Tinos"/>
                <a:cs typeface="Tinos"/>
                <a:sym typeface="Tinos"/>
              </a:defRPr>
            </a:lvl8pPr>
            <a:lvl9pPr lvl="8" algn="r">
              <a:buNone/>
              <a:defRPr sz="1200">
                <a:solidFill>
                  <a:schemeClr val="dk2"/>
                </a:solidFill>
                <a:latin typeface="Tinos"/>
                <a:ea typeface="Tinos"/>
                <a:cs typeface="Tinos"/>
                <a:sym typeface="Tinos"/>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9"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Tahoma" pitchFamily="34" charset="0"/>
          <a:ea typeface="Tahoma" pitchFamily="34" charset="0"/>
          <a:cs typeface="Tahoma"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Tahoma" pitchFamily="34" charset="0"/>
          <a:ea typeface="Tahoma" pitchFamily="34" charset="0"/>
          <a:cs typeface="Tahoma"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oleObject" Target="../embeddings/oleObject1.bin"/><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oleObject" Target="../embeddings/oleObject2.bin"/></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www.loebner.net/Prizef/TuringArticle.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5.jpe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mailto:congtt@ptit.edu.vn"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vi.wikipedia.org/wiki/Duy%E1%BB%87t_c%C3%A2y"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gif"/></Relationships>
</file>

<file path=ppt/slides/_rels/slide21.xml.rels><?xml version="1.0" encoding="UTF-8" standalone="yes"?>
<Relationships xmlns="http://schemas.openxmlformats.org/package/2006/relationships"><Relationship Id="rId3" Type="http://schemas.openxmlformats.org/officeDocument/2006/relationships/hyperlink" Target="https://vi.wikipedia.org/wiki/Bi%E1%BA%BFn_%C4%91%E1%BB%95i_tuy%E1%BA%BFn_t%C3%ADnh"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1.png"/><Relationship Id="rId4"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ctrTitle"/>
          </p:nvPr>
        </p:nvSpPr>
        <p:spPr>
          <a:xfrm>
            <a:off x="1828800" y="1733550"/>
            <a:ext cx="3116550" cy="16467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NHẬP MÔN TRÍ T</a:t>
            </a:r>
            <a:r>
              <a:rPr lang="en-US" dirty="0"/>
              <a:t>U</a:t>
            </a:r>
            <a:r>
              <a:rPr lang="en" dirty="0"/>
              <a:t>Ệ NHÂN TẠO</a:t>
            </a:r>
            <a:endParaRPr dirty="0"/>
          </a:p>
        </p:txBody>
      </p:sp>
      <p:pic>
        <p:nvPicPr>
          <p:cNvPr id="57346" name="Picture 2" descr="Tech It Out: Artificial Intelligence | Fleet Science Center - San Diego, CA"/>
          <p:cNvPicPr>
            <a:picLocks noChangeAspect="1" noChangeArrowheads="1" noCrop="1"/>
          </p:cNvPicPr>
          <p:nvPr/>
        </p:nvPicPr>
        <p:blipFill>
          <a:blip r:embed="rId3"/>
          <a:srcRect/>
          <a:stretch>
            <a:fillRect/>
          </a:stretch>
        </p:blipFill>
        <p:spPr bwMode="auto">
          <a:xfrm>
            <a:off x="5029200" y="1352550"/>
            <a:ext cx="3048000" cy="2286000"/>
          </a:xfrm>
          <a:prstGeom prst="rect">
            <a:avLst/>
          </a:prstGeom>
          <a:noFill/>
        </p:spPr>
      </p:pic>
    </p:spTree>
  </p:cSld>
  <p:clrMapOvr>
    <a:masterClrMapping/>
  </p:clrMapOvr>
  <p:transition>
    <p:fade thruBlk="1"/>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02105-188A-4A3B-BB04-3CFBF9F3F98E}"/>
              </a:ext>
            </a:extLst>
          </p:cNvPr>
          <p:cNvSpPr>
            <a:spLocks noGrp="1"/>
          </p:cNvSpPr>
          <p:nvPr>
            <p:ph type="title"/>
          </p:nvPr>
        </p:nvSpPr>
        <p:spPr/>
        <p:txBody>
          <a:bodyPr/>
          <a:lstStyle/>
          <a:p>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a:t>
            </a:r>
          </a:p>
        </p:txBody>
      </p:sp>
      <p:sp>
        <p:nvSpPr>
          <p:cNvPr id="5" name="Text Placeholder 4"/>
          <p:cNvSpPr>
            <a:spLocks noGrp="1"/>
          </p:cNvSpPr>
          <p:nvPr>
            <p:ph type="body" idx="1"/>
          </p:nvPr>
        </p:nvSpPr>
        <p:spPr/>
        <p:txBody>
          <a:bodyPr/>
          <a:lstStyle/>
          <a:p>
            <a:endParaRPr lang="en-US"/>
          </a:p>
        </p:txBody>
      </p:sp>
      <p:sp>
        <p:nvSpPr>
          <p:cNvPr id="6" name="Text Placeholder 5"/>
          <p:cNvSpPr>
            <a:spLocks noGrp="1"/>
          </p:cNvSpPr>
          <p:nvPr>
            <p:ph type="body" idx="2"/>
          </p:nvPr>
        </p:nvSpPr>
        <p:spPr/>
        <p:txBody>
          <a:bodyPr/>
          <a:lstStyle/>
          <a:p>
            <a:endParaRPr lang="en-US"/>
          </a:p>
        </p:txBody>
      </p:sp>
      <p:graphicFrame>
        <p:nvGraphicFramePr>
          <p:cNvPr id="7" name="Object 6">
            <a:extLst>
              <a:ext uri="{FF2B5EF4-FFF2-40B4-BE49-F238E27FC236}">
                <a16:creationId xmlns:a16="http://schemas.microsoft.com/office/drawing/2014/main" id="{74247390-E8E7-49FC-BFD0-D2CB4791E0EE}"/>
              </a:ext>
            </a:extLst>
          </p:cNvPr>
          <p:cNvGraphicFramePr>
            <a:graphicFrameLocks noChangeAspect="1"/>
          </p:cNvGraphicFramePr>
          <p:nvPr>
            <p:extLst>
              <p:ext uri="{D42A27DB-BD31-4B8C-83A1-F6EECF244321}">
                <p14:modId xmlns:p14="http://schemas.microsoft.com/office/powerpoint/2010/main" val="3424078451"/>
              </p:ext>
            </p:extLst>
          </p:nvPr>
        </p:nvGraphicFramePr>
        <p:xfrm>
          <a:off x="1371600" y="1657350"/>
          <a:ext cx="3278981" cy="2221706"/>
        </p:xfrm>
        <a:graphic>
          <a:graphicData uri="http://schemas.openxmlformats.org/presentationml/2006/ole">
            <mc:AlternateContent xmlns:mc="http://schemas.openxmlformats.org/markup-compatibility/2006">
              <mc:Choice xmlns:v="urn:schemas-microsoft-com:vml" Requires="v">
                <p:oleObj name="Bitmap Image" r:id="rId2" imgW="4371840" imgH="2962440" progId="Paint.Picture">
                  <p:embed/>
                </p:oleObj>
              </mc:Choice>
              <mc:Fallback>
                <p:oleObj name="Bitmap Image" r:id="rId2" imgW="4371840" imgH="2962440" progId="Paint.Picture">
                  <p:embed/>
                  <p:pic>
                    <p:nvPicPr>
                      <p:cNvPr id="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1657350"/>
                        <a:ext cx="3278981" cy="222170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8" name="Object 7">
            <a:extLst>
              <a:ext uri="{FF2B5EF4-FFF2-40B4-BE49-F238E27FC236}">
                <a16:creationId xmlns:a16="http://schemas.microsoft.com/office/drawing/2014/main" id="{C93C8AE6-0943-46F6-9DB2-DC82C887862E}"/>
              </a:ext>
            </a:extLst>
          </p:cNvPr>
          <p:cNvGraphicFramePr>
            <a:graphicFrameLocks noChangeAspect="1"/>
          </p:cNvGraphicFramePr>
          <p:nvPr>
            <p:extLst>
              <p:ext uri="{D42A27DB-BD31-4B8C-83A1-F6EECF244321}">
                <p14:modId xmlns:p14="http://schemas.microsoft.com/office/powerpoint/2010/main" val="1985965243"/>
              </p:ext>
            </p:extLst>
          </p:nvPr>
        </p:nvGraphicFramePr>
        <p:xfrm>
          <a:off x="4876800" y="1657350"/>
          <a:ext cx="3278981" cy="2164556"/>
        </p:xfrm>
        <a:graphic>
          <a:graphicData uri="http://schemas.openxmlformats.org/presentationml/2006/ole">
            <mc:AlternateContent xmlns:mc="http://schemas.openxmlformats.org/markup-compatibility/2006">
              <mc:Choice xmlns:v="urn:schemas-microsoft-com:vml" Requires="v">
                <p:oleObj name="Bitmap Image" r:id="rId4" imgW="4371840" imgH="2886120" progId="Paint.Picture">
                  <p:embed/>
                </p:oleObj>
              </mc:Choice>
              <mc:Fallback>
                <p:oleObj name="Bitmap Image" r:id="rId4" imgW="4371840" imgH="2886120" progId="Paint.Picture">
                  <p:embed/>
                  <p:pic>
                    <p:nvPicPr>
                      <p:cNvPr id="0"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76800" y="1657350"/>
                        <a:ext cx="3278981" cy="216455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6265516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1026">
            <a:extLst>
              <a:ext uri="{FF2B5EF4-FFF2-40B4-BE49-F238E27FC236}">
                <a16:creationId xmlns:a16="http://schemas.microsoft.com/office/drawing/2014/main" id="{350E6D42-C413-43F3-B959-2FCAA425C5DD}"/>
              </a:ext>
            </a:extLst>
          </p:cNvPr>
          <p:cNvSpPr>
            <a:spLocks noGrp="1" noChangeArrowheads="1"/>
          </p:cNvSpPr>
          <p:nvPr>
            <p:ph type="title"/>
          </p:nvPr>
        </p:nvSpPr>
        <p:spPr/>
        <p:txBody>
          <a:bodyPr/>
          <a:lstStyle/>
          <a:p>
            <a:r>
              <a:rPr lang="en-US" altLang="en-US" b="1" dirty="0"/>
              <a:t>AI </a:t>
            </a:r>
            <a:r>
              <a:rPr lang="en-US" altLang="en-US" b="1" dirty="0" err="1"/>
              <a:t>là</a:t>
            </a:r>
            <a:r>
              <a:rPr lang="en-US" altLang="en-US" b="1" dirty="0"/>
              <a:t> </a:t>
            </a:r>
            <a:r>
              <a:rPr lang="en-US" altLang="en-US" b="1" dirty="0" err="1"/>
              <a:t>gì</a:t>
            </a:r>
            <a:r>
              <a:rPr lang="en-US" altLang="en-US" b="1" dirty="0"/>
              <a:t>?</a:t>
            </a:r>
          </a:p>
        </p:txBody>
      </p:sp>
      <p:sp>
        <p:nvSpPr>
          <p:cNvPr id="33795" name="Rectangle 1027">
            <a:extLst>
              <a:ext uri="{FF2B5EF4-FFF2-40B4-BE49-F238E27FC236}">
                <a16:creationId xmlns:a16="http://schemas.microsoft.com/office/drawing/2014/main" id="{7DB4A761-25E9-4190-BD0C-71CBC0F12917}"/>
              </a:ext>
            </a:extLst>
          </p:cNvPr>
          <p:cNvSpPr>
            <a:spLocks noGrp="1" noChangeArrowheads="1"/>
          </p:cNvSpPr>
          <p:nvPr>
            <p:ph type="body" idx="1"/>
          </p:nvPr>
        </p:nvSpPr>
        <p:spPr/>
        <p:txBody>
          <a:bodyPr/>
          <a:lstStyle/>
          <a:p>
            <a:pPr>
              <a:lnSpc>
                <a:spcPct val="90000"/>
              </a:lnSpc>
            </a:pPr>
            <a:r>
              <a:rPr lang="en-US" altLang="en-US" sz="2000" b="1" dirty="0" err="1"/>
              <a:t>Giống</a:t>
            </a:r>
            <a:r>
              <a:rPr lang="en-US" altLang="en-US" sz="2000" b="1" dirty="0"/>
              <a:t> con </a:t>
            </a:r>
            <a:r>
              <a:rPr lang="en-US" altLang="en-US" sz="2000" b="1" dirty="0" err="1"/>
              <a:t>người</a:t>
            </a:r>
            <a:r>
              <a:rPr lang="en-US" altLang="en-US" sz="2000" b="1" dirty="0"/>
              <a:t> (Human-like):</a:t>
            </a:r>
            <a:r>
              <a:rPr lang="en-US" altLang="en-US" sz="2000" dirty="0"/>
              <a:t> M</a:t>
            </a:r>
            <a:r>
              <a:rPr lang="vi-VN" altLang="en-US" sz="2000" dirty="0"/>
              <a:t>ô phỏng trí tuệ và hành vi của con người bằng máy móc</a:t>
            </a:r>
            <a:endParaRPr lang="en-US" altLang="en-US" sz="2000" dirty="0"/>
          </a:p>
          <a:p>
            <a:pPr lvl="1">
              <a:lnSpc>
                <a:spcPct val="90000"/>
              </a:lnSpc>
            </a:pPr>
            <a:r>
              <a:rPr lang="en-US" altLang="en-US" sz="1800" dirty="0" err="1"/>
              <a:t>Giải</a:t>
            </a:r>
            <a:r>
              <a:rPr lang="en-US" altLang="en-US" sz="1800" dirty="0"/>
              <a:t> </a:t>
            </a:r>
            <a:r>
              <a:rPr lang="en-US" altLang="en-US" sz="1800" dirty="0" err="1"/>
              <a:t>các</a:t>
            </a:r>
            <a:r>
              <a:rPr lang="en-US" altLang="en-US" sz="1800" dirty="0"/>
              <a:t> v</a:t>
            </a:r>
            <a:r>
              <a:rPr lang="vi-VN" altLang="en-US" sz="1800" dirty="0"/>
              <a:t>ấn đề toán học (câu đố, trò chơi, định lý)</a:t>
            </a:r>
            <a:endParaRPr lang="en-US" altLang="en-US" sz="1800" dirty="0"/>
          </a:p>
          <a:p>
            <a:pPr lvl="1">
              <a:lnSpc>
                <a:spcPct val="90000"/>
              </a:lnSpc>
            </a:pPr>
            <a:r>
              <a:rPr lang="vi-VN" altLang="en-US" sz="1800" dirty="0"/>
              <a:t>Suy luận thông thường (nếu có chỗ </a:t>
            </a:r>
            <a:r>
              <a:rPr lang="en-US" altLang="en-US" sz="1800" dirty="0" err="1"/>
              <a:t>trống</a:t>
            </a:r>
            <a:r>
              <a:rPr lang="en-US" altLang="en-US" sz="1800" dirty="0"/>
              <a:t> </a:t>
            </a:r>
            <a:r>
              <a:rPr lang="en-US" altLang="en-US" sz="1800" dirty="0" err="1"/>
              <a:t>trong</a:t>
            </a:r>
            <a:r>
              <a:rPr lang="en-US" altLang="en-US" sz="1800" dirty="0"/>
              <a:t> </a:t>
            </a:r>
            <a:r>
              <a:rPr lang="en-US" altLang="en-US" sz="1800" dirty="0" err="1"/>
              <a:t>bãi</a:t>
            </a:r>
            <a:r>
              <a:rPr lang="en-US" altLang="en-US" sz="1800" dirty="0"/>
              <a:t> </a:t>
            </a:r>
            <a:r>
              <a:rPr lang="vi-VN" altLang="en-US" sz="1800" dirty="0"/>
              <a:t>đậu xe</a:t>
            </a:r>
            <a:r>
              <a:rPr lang="en-US" altLang="en-US" sz="1800" dirty="0"/>
              <a:t> </a:t>
            </a:r>
            <a:r>
              <a:rPr lang="en-US" altLang="en-US" sz="1800" dirty="0" err="1"/>
              <a:t>mà</a:t>
            </a:r>
            <a:r>
              <a:rPr lang="en-US" altLang="en-US" sz="1800" dirty="0"/>
              <a:t> </a:t>
            </a:r>
            <a:r>
              <a:rPr lang="en-US" altLang="en-US" sz="1800" dirty="0" err="1"/>
              <a:t>mình</a:t>
            </a:r>
            <a:r>
              <a:rPr lang="en-US" altLang="en-US" sz="1800" dirty="0"/>
              <a:t> </a:t>
            </a:r>
            <a:r>
              <a:rPr lang="en-US" altLang="en-US" sz="1800" dirty="0" err="1"/>
              <a:t>đậu</a:t>
            </a:r>
            <a:r>
              <a:rPr lang="en-US" altLang="en-US" sz="1800" dirty="0"/>
              <a:t> </a:t>
            </a:r>
            <a:r>
              <a:rPr lang="en-US" altLang="en-US" sz="1800" dirty="0" err="1"/>
              <a:t>vào</a:t>
            </a:r>
            <a:r>
              <a:rPr lang="en-US" altLang="en-US" sz="1800" dirty="0"/>
              <a:t> </a:t>
            </a:r>
            <a:r>
              <a:rPr lang="en-US" altLang="en-US" sz="1800" dirty="0" err="1"/>
              <a:t>đó</a:t>
            </a:r>
            <a:r>
              <a:rPr lang="en-US" altLang="en-US" sz="1800" dirty="0"/>
              <a:t> </a:t>
            </a:r>
            <a:r>
              <a:rPr lang="en-US" altLang="en-US" sz="1800" dirty="0" err="1"/>
              <a:t>là</a:t>
            </a:r>
            <a:r>
              <a:rPr lang="vi-VN" altLang="en-US" sz="1800" dirty="0"/>
              <a:t> bất hợp pháp)</a:t>
            </a:r>
            <a:endParaRPr lang="en-US" altLang="en-US" sz="1800" dirty="0"/>
          </a:p>
          <a:p>
            <a:pPr lvl="1">
              <a:lnSpc>
                <a:spcPct val="90000"/>
              </a:lnSpc>
            </a:pPr>
            <a:r>
              <a:rPr lang="vi-VN" altLang="en-US" sz="1800" dirty="0"/>
              <a:t>Kiến thức chuyên môn: luật sư, y học, chẩn đoán</a:t>
            </a:r>
            <a:endParaRPr lang="en-US" altLang="en-US" sz="1800" dirty="0"/>
          </a:p>
          <a:p>
            <a:pPr lvl="1">
              <a:lnSpc>
                <a:spcPct val="90000"/>
              </a:lnSpc>
            </a:pPr>
            <a:r>
              <a:rPr lang="en-US" altLang="en-US" sz="1800" dirty="0" err="1"/>
              <a:t>Hành</a:t>
            </a:r>
            <a:r>
              <a:rPr lang="en-US" altLang="en-US" sz="1800" dirty="0"/>
              <a:t> vi </a:t>
            </a:r>
            <a:r>
              <a:rPr lang="en-US" altLang="en-US" sz="1800" dirty="0" err="1"/>
              <a:t>xã</a:t>
            </a:r>
            <a:r>
              <a:rPr lang="en-US" altLang="en-US" sz="1800" dirty="0"/>
              <a:t> </a:t>
            </a:r>
            <a:r>
              <a:rPr lang="en-US" altLang="en-US" sz="1800" dirty="0" err="1"/>
              <a:t>hội</a:t>
            </a:r>
            <a:endParaRPr lang="en-US" altLang="en-US" sz="1800" dirty="0"/>
          </a:p>
          <a:p>
            <a:pPr>
              <a:lnSpc>
                <a:spcPct val="90000"/>
              </a:lnSpc>
            </a:pPr>
            <a:r>
              <a:rPr lang="en-US" altLang="en-US" sz="2000" b="1" dirty="0" err="1"/>
              <a:t>Lý</a:t>
            </a:r>
            <a:r>
              <a:rPr lang="en-US" altLang="en-US" sz="2000" b="1" dirty="0"/>
              <a:t> </a:t>
            </a:r>
            <a:r>
              <a:rPr lang="en-US" altLang="en-US" sz="2000" b="1" dirty="0" err="1"/>
              <a:t>giải</a:t>
            </a:r>
            <a:r>
              <a:rPr lang="en-US" altLang="en-US" sz="2000" b="1" dirty="0"/>
              <a:t> </a:t>
            </a:r>
            <a:r>
              <a:rPr lang="en-US" altLang="en-US" sz="2000" b="1" dirty="0" err="1"/>
              <a:t>hợp</a:t>
            </a:r>
            <a:r>
              <a:rPr lang="en-US" altLang="en-US" sz="2000" b="1" dirty="0"/>
              <a:t> </a:t>
            </a:r>
            <a:r>
              <a:rPr lang="en-US" altLang="en-US" sz="2000" b="1" dirty="0" err="1"/>
              <a:t>lý</a:t>
            </a:r>
            <a:r>
              <a:rPr lang="en-US" altLang="en-US" sz="2000" b="1" dirty="0"/>
              <a:t> (Rational-like)</a:t>
            </a:r>
            <a:r>
              <a:rPr lang="en-US" altLang="en-US" sz="2000" dirty="0"/>
              <a:t>: </a:t>
            </a:r>
          </a:p>
          <a:p>
            <a:pPr lvl="1">
              <a:lnSpc>
                <a:spcPct val="90000"/>
              </a:lnSpc>
            </a:pPr>
            <a:r>
              <a:rPr lang="en-US" altLang="en-US" sz="1800" dirty="0"/>
              <a:t>Đ</a:t>
            </a:r>
            <a:r>
              <a:rPr lang="vi-VN" altLang="en-US" sz="1800" dirty="0"/>
              <a:t>ạt được mục tiêu</a:t>
            </a:r>
            <a:r>
              <a:rPr lang="en-US" altLang="en-US" sz="1800" dirty="0"/>
              <a:t> </a:t>
            </a:r>
            <a:r>
              <a:rPr lang="en-US" altLang="en-US" sz="1800" dirty="0" err="1"/>
              <a:t>theo</a:t>
            </a:r>
            <a:r>
              <a:rPr lang="en-US" altLang="en-US" sz="1800" dirty="0"/>
              <a:t> </a:t>
            </a:r>
            <a:r>
              <a:rPr lang="en-US" altLang="en-US" sz="1800" dirty="0" err="1"/>
              <a:t>một</a:t>
            </a:r>
            <a:r>
              <a:rPr lang="vi-VN" altLang="en-US" sz="1800" dirty="0"/>
              <a:t> thước đo hiệu suất</a:t>
            </a:r>
            <a:r>
              <a:rPr lang="en-US" altLang="en-US" sz="1800" dirty="0"/>
              <a:t> (</a:t>
            </a:r>
            <a:r>
              <a:rPr lang="en-US" altLang="en-US" sz="1800" dirty="0" err="1"/>
              <a:t>nhận</a:t>
            </a:r>
            <a:r>
              <a:rPr lang="en-US" altLang="en-US" sz="1800" dirty="0"/>
              <a:t> </a:t>
            </a:r>
            <a:r>
              <a:rPr lang="en-US" altLang="en-US" sz="1800" dirty="0" err="1"/>
              <a:t>diện</a:t>
            </a:r>
            <a:r>
              <a:rPr lang="en-US" altLang="en-US" sz="1800" dirty="0"/>
              <a:t> </a:t>
            </a:r>
            <a:r>
              <a:rPr lang="en-US" altLang="en-US" sz="1800" dirty="0" err="1"/>
              <a:t>mặt</a:t>
            </a:r>
            <a:r>
              <a:rPr lang="en-US" altLang="en-US" sz="1800" dirty="0"/>
              <a:t> </a:t>
            </a:r>
            <a:r>
              <a:rPr lang="en-US" altLang="en-US" sz="1800" dirty="0" err="1"/>
              <a:t>người</a:t>
            </a:r>
            <a:r>
              <a:rPr lang="en-US" altLang="en-US" sz="1800" dirty="0"/>
              <a:t> </a:t>
            </a:r>
            <a:r>
              <a:rPr lang="en-US" altLang="en-US" sz="1800" dirty="0" err="1"/>
              <a:t>với</a:t>
            </a:r>
            <a:r>
              <a:rPr lang="en-US" altLang="en-US" sz="1800" dirty="0"/>
              <a:t> </a:t>
            </a:r>
            <a:r>
              <a:rPr lang="en-US" altLang="en-US" sz="1800" dirty="0" err="1"/>
              <a:t>hiệu</a:t>
            </a:r>
            <a:r>
              <a:rPr lang="en-US" altLang="en-US" sz="1800" dirty="0"/>
              <a:t> </a:t>
            </a:r>
            <a:r>
              <a:rPr lang="en-US" altLang="en-US" sz="1800" dirty="0" err="1"/>
              <a:t>năng</a:t>
            </a:r>
            <a:r>
              <a:rPr lang="en-US" altLang="en-US" sz="1800" dirty="0"/>
              <a:t> 99%)</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C0D44-4B04-41CD-A1B8-61B04F208E87}"/>
              </a:ext>
            </a:extLst>
          </p:cNvPr>
          <p:cNvSpPr>
            <a:spLocks noGrp="1"/>
          </p:cNvSpPr>
          <p:nvPr>
            <p:ph type="title"/>
          </p:nvPr>
        </p:nvSpPr>
        <p:spPr/>
        <p:txBody>
          <a:bodyPr/>
          <a:lstStyle/>
          <a:p>
            <a:r>
              <a:rPr lang="en-US" dirty="0" err="1"/>
              <a:t>Giới</a:t>
            </a:r>
            <a:r>
              <a:rPr lang="en-US" dirty="0"/>
              <a:t> </a:t>
            </a:r>
            <a:r>
              <a:rPr lang="en-US" dirty="0" err="1"/>
              <a:t>thiệu</a:t>
            </a:r>
            <a:r>
              <a:rPr lang="en-US" dirty="0"/>
              <a:t> </a:t>
            </a:r>
            <a:r>
              <a:rPr lang="en-US" dirty="0" err="1"/>
              <a:t>về</a:t>
            </a:r>
            <a:r>
              <a:rPr lang="en-US" dirty="0"/>
              <a:t> AI</a:t>
            </a:r>
            <a:endParaRPr lang="en-SG" dirty="0"/>
          </a:p>
        </p:txBody>
      </p:sp>
      <p:sp>
        <p:nvSpPr>
          <p:cNvPr id="3" name="Text Placeholder 2">
            <a:extLst>
              <a:ext uri="{FF2B5EF4-FFF2-40B4-BE49-F238E27FC236}">
                <a16:creationId xmlns:a16="http://schemas.microsoft.com/office/drawing/2014/main" id="{4412DDAF-AA6D-40FF-A446-06DBAEF847EF}"/>
              </a:ext>
            </a:extLst>
          </p:cNvPr>
          <p:cNvSpPr>
            <a:spLocks noGrp="1"/>
          </p:cNvSpPr>
          <p:nvPr>
            <p:ph type="body" idx="1"/>
          </p:nvPr>
        </p:nvSpPr>
        <p:spPr>
          <a:xfrm>
            <a:off x="1556174" y="1479375"/>
            <a:ext cx="3405097" cy="3598800"/>
          </a:xfrm>
        </p:spPr>
        <p:txBody>
          <a:bodyPr/>
          <a:lstStyle/>
          <a:p>
            <a:r>
              <a:rPr lang="en-US" sz="1800" dirty="0"/>
              <a:t>AI </a:t>
            </a:r>
            <a:r>
              <a:rPr lang="en-US" sz="1800" dirty="0" err="1"/>
              <a:t>cho</a:t>
            </a:r>
            <a:r>
              <a:rPr lang="en-US" sz="1800" dirty="0"/>
              <a:t> </a:t>
            </a:r>
            <a:r>
              <a:rPr lang="en-US" sz="1800" dirty="0" err="1"/>
              <a:t>tác</a:t>
            </a:r>
            <a:r>
              <a:rPr lang="en-US" sz="1800" dirty="0"/>
              <a:t> </a:t>
            </a:r>
            <a:r>
              <a:rPr lang="en-US" sz="1800" dirty="0" err="1"/>
              <a:t>vụ</a:t>
            </a:r>
            <a:r>
              <a:rPr lang="en-US" sz="1800" dirty="0"/>
              <a:t> </a:t>
            </a:r>
            <a:r>
              <a:rPr lang="en-US" sz="1800" dirty="0" err="1"/>
              <a:t>cụ</a:t>
            </a:r>
            <a:r>
              <a:rPr lang="en-US" sz="1800" dirty="0"/>
              <a:t> </a:t>
            </a:r>
            <a:r>
              <a:rPr lang="en-US" sz="1800" dirty="0" err="1"/>
              <a:t>thể</a:t>
            </a:r>
            <a:r>
              <a:rPr lang="en-US" sz="1800" dirty="0"/>
              <a:t> (Artificial Narrow Intelligence – ANI)</a:t>
            </a:r>
          </a:p>
          <a:p>
            <a:pPr lvl="1"/>
            <a:r>
              <a:rPr lang="en-US" sz="1400" dirty="0" err="1"/>
              <a:t>Phát</a:t>
            </a:r>
            <a:r>
              <a:rPr lang="en-US" sz="1400" dirty="0"/>
              <a:t> </a:t>
            </a:r>
            <a:r>
              <a:rPr lang="en-US" sz="1400" dirty="0" err="1"/>
              <a:t>hiện</a:t>
            </a:r>
            <a:r>
              <a:rPr lang="en-US" sz="1400" dirty="0"/>
              <a:t> </a:t>
            </a:r>
            <a:r>
              <a:rPr lang="en-US" sz="1400" dirty="0" err="1"/>
              <a:t>ngã</a:t>
            </a:r>
            <a:endParaRPr lang="en-US" sz="1400" dirty="0"/>
          </a:p>
          <a:p>
            <a:pPr lvl="1"/>
            <a:r>
              <a:rPr lang="en-US" sz="1400" dirty="0"/>
              <a:t>Theo </a:t>
            </a:r>
            <a:r>
              <a:rPr lang="en-US" sz="1400" dirty="0" err="1"/>
              <a:t>dõi</a:t>
            </a:r>
            <a:r>
              <a:rPr lang="en-US" sz="1400" dirty="0"/>
              <a:t> </a:t>
            </a:r>
            <a:r>
              <a:rPr lang="en-US" sz="1400" dirty="0" err="1"/>
              <a:t>nhịp</a:t>
            </a:r>
            <a:r>
              <a:rPr lang="en-US" sz="1400" dirty="0"/>
              <a:t> </a:t>
            </a:r>
            <a:r>
              <a:rPr lang="en-US" sz="1400" dirty="0" err="1"/>
              <a:t>thở</a:t>
            </a:r>
            <a:endParaRPr lang="en-US" sz="1400" dirty="0"/>
          </a:p>
          <a:p>
            <a:pPr lvl="1"/>
            <a:r>
              <a:rPr lang="en-US" sz="1400" dirty="0" err="1"/>
              <a:t>Dịch</a:t>
            </a:r>
            <a:r>
              <a:rPr lang="en-US" sz="1400" dirty="0"/>
              <a:t> Anh-Việt</a:t>
            </a:r>
          </a:p>
          <a:p>
            <a:pPr lvl="1"/>
            <a:r>
              <a:rPr lang="en-US" sz="1400" dirty="0" err="1"/>
              <a:t>Nhận</a:t>
            </a:r>
            <a:r>
              <a:rPr lang="en-US" sz="1400" dirty="0"/>
              <a:t> </a:t>
            </a:r>
            <a:r>
              <a:rPr lang="en-US" sz="1400" dirty="0" err="1"/>
              <a:t>dạng</a:t>
            </a:r>
            <a:r>
              <a:rPr lang="en-US" sz="1400" dirty="0"/>
              <a:t> </a:t>
            </a:r>
            <a:r>
              <a:rPr lang="en-US" sz="1400" dirty="0" err="1"/>
              <a:t>hoạt</a:t>
            </a:r>
            <a:r>
              <a:rPr lang="en-US" sz="1400" dirty="0"/>
              <a:t> </a:t>
            </a:r>
            <a:r>
              <a:rPr lang="en-US" sz="1400" dirty="0" err="1"/>
              <a:t>động</a:t>
            </a:r>
            <a:r>
              <a:rPr lang="en-US" sz="1400" dirty="0"/>
              <a:t> </a:t>
            </a:r>
            <a:r>
              <a:rPr lang="en-US" sz="1400" dirty="0" err="1"/>
              <a:t>người</a:t>
            </a:r>
            <a:endParaRPr lang="en-US" sz="1400" dirty="0"/>
          </a:p>
          <a:p>
            <a:pPr lvl="1"/>
            <a:r>
              <a:rPr lang="en-SG" sz="1400" dirty="0"/>
              <a:t>Theo </a:t>
            </a:r>
            <a:r>
              <a:rPr lang="en-SG" sz="1400" dirty="0" err="1"/>
              <a:t>dõi</a:t>
            </a:r>
            <a:r>
              <a:rPr lang="en-SG" sz="1400" dirty="0"/>
              <a:t> </a:t>
            </a:r>
            <a:r>
              <a:rPr lang="en-SG" sz="1400" dirty="0" err="1"/>
              <a:t>dây</a:t>
            </a:r>
            <a:r>
              <a:rPr lang="en-SG" sz="1400" dirty="0"/>
              <a:t> </a:t>
            </a:r>
            <a:r>
              <a:rPr lang="en-SG" sz="1400" dirty="0" err="1"/>
              <a:t>chuyền</a:t>
            </a:r>
            <a:r>
              <a:rPr lang="en-SG" sz="1400" dirty="0"/>
              <a:t> </a:t>
            </a:r>
            <a:r>
              <a:rPr lang="en-SG" sz="1400" dirty="0" err="1"/>
              <a:t>sản</a:t>
            </a:r>
            <a:r>
              <a:rPr lang="en-SG" sz="1400" dirty="0"/>
              <a:t> </a:t>
            </a:r>
            <a:r>
              <a:rPr lang="en-SG" sz="1400" dirty="0" err="1"/>
              <a:t>xuất</a:t>
            </a:r>
            <a:r>
              <a:rPr lang="en-SG" sz="1400" dirty="0"/>
              <a:t> </a:t>
            </a:r>
            <a:r>
              <a:rPr lang="en-SG" sz="1400" dirty="0" err="1"/>
              <a:t>trong</a:t>
            </a:r>
            <a:r>
              <a:rPr lang="en-SG" sz="1400" dirty="0"/>
              <a:t> </a:t>
            </a:r>
            <a:r>
              <a:rPr lang="en-SG" sz="1400" dirty="0" err="1"/>
              <a:t>nhà</a:t>
            </a:r>
            <a:r>
              <a:rPr lang="en-SG" sz="1400" dirty="0"/>
              <a:t> </a:t>
            </a:r>
            <a:r>
              <a:rPr lang="en-SG" sz="1400" dirty="0" err="1"/>
              <a:t>máy</a:t>
            </a:r>
            <a:endParaRPr lang="en-SG" sz="1400" dirty="0"/>
          </a:p>
          <a:p>
            <a:pPr lvl="1"/>
            <a:r>
              <a:rPr lang="en-SG" sz="1400" dirty="0" err="1"/>
              <a:t>Trợ</a:t>
            </a:r>
            <a:r>
              <a:rPr lang="en-SG" sz="1400" dirty="0"/>
              <a:t> </a:t>
            </a:r>
            <a:r>
              <a:rPr lang="en-SG" sz="1400" dirty="0" err="1"/>
              <a:t>giúp</a:t>
            </a:r>
            <a:r>
              <a:rPr lang="en-SG" sz="1400" dirty="0"/>
              <a:t> </a:t>
            </a:r>
            <a:r>
              <a:rPr lang="en-SG" sz="1400" dirty="0" err="1"/>
              <a:t>người</a:t>
            </a:r>
            <a:r>
              <a:rPr lang="en-SG" sz="1400" dirty="0"/>
              <a:t> </a:t>
            </a:r>
            <a:r>
              <a:rPr lang="en-SG" sz="1400" dirty="0" err="1"/>
              <a:t>lái</a:t>
            </a:r>
            <a:r>
              <a:rPr lang="en-SG" sz="1400" dirty="0"/>
              <a:t> </a:t>
            </a:r>
            <a:r>
              <a:rPr lang="en-SG" sz="1400" dirty="0" err="1"/>
              <a:t>xe</a:t>
            </a:r>
            <a:endParaRPr lang="en-SG" sz="1400" dirty="0"/>
          </a:p>
          <a:p>
            <a:pPr lvl="1"/>
            <a:r>
              <a:rPr lang="en-SG" sz="1400" dirty="0"/>
              <a:t>Xe </a:t>
            </a:r>
            <a:r>
              <a:rPr lang="en-SG" sz="1400" dirty="0" err="1"/>
              <a:t>tự</a:t>
            </a:r>
            <a:r>
              <a:rPr lang="en-SG" sz="1400" dirty="0"/>
              <a:t> </a:t>
            </a:r>
            <a:r>
              <a:rPr lang="en-SG" sz="1400" dirty="0" err="1"/>
              <a:t>hành</a:t>
            </a:r>
            <a:endParaRPr lang="en-SG" sz="1400" dirty="0"/>
          </a:p>
        </p:txBody>
      </p:sp>
      <p:sp>
        <p:nvSpPr>
          <p:cNvPr id="4" name="Text Placeholder 3">
            <a:extLst>
              <a:ext uri="{FF2B5EF4-FFF2-40B4-BE49-F238E27FC236}">
                <a16:creationId xmlns:a16="http://schemas.microsoft.com/office/drawing/2014/main" id="{C2D3C639-F735-4F5B-BDA5-12A375FD9E71}"/>
              </a:ext>
            </a:extLst>
          </p:cNvPr>
          <p:cNvSpPr>
            <a:spLocks noGrp="1"/>
          </p:cNvSpPr>
          <p:nvPr>
            <p:ph type="body" idx="2"/>
          </p:nvPr>
        </p:nvSpPr>
        <p:spPr/>
        <p:txBody>
          <a:bodyPr/>
          <a:lstStyle/>
          <a:p>
            <a:r>
              <a:rPr lang="en-US" sz="1800" dirty="0"/>
              <a:t>AI </a:t>
            </a:r>
            <a:r>
              <a:rPr lang="en-US" sz="1800" dirty="0" err="1"/>
              <a:t>cho</a:t>
            </a:r>
            <a:r>
              <a:rPr lang="en-US" sz="1800" dirty="0"/>
              <a:t> </a:t>
            </a:r>
            <a:r>
              <a:rPr lang="en-US" sz="1800" dirty="0" err="1"/>
              <a:t>mọi</a:t>
            </a:r>
            <a:r>
              <a:rPr lang="en-US" sz="1800" dirty="0"/>
              <a:t> </a:t>
            </a:r>
            <a:r>
              <a:rPr lang="en-US" sz="1800" dirty="0" err="1"/>
              <a:t>tác</a:t>
            </a:r>
            <a:r>
              <a:rPr lang="en-US" sz="1800" dirty="0"/>
              <a:t> </a:t>
            </a:r>
            <a:r>
              <a:rPr lang="en-US" sz="1800" dirty="0" err="1"/>
              <a:t>vụ</a:t>
            </a:r>
            <a:r>
              <a:rPr lang="en-US" sz="1800" dirty="0"/>
              <a:t> (Artificial General Intelligence – AGI)</a:t>
            </a:r>
          </a:p>
          <a:p>
            <a:pPr lvl="1"/>
            <a:r>
              <a:rPr lang="en-US" sz="1400" dirty="0" err="1"/>
              <a:t>Có</a:t>
            </a:r>
            <a:r>
              <a:rPr lang="en-US" sz="1400" dirty="0"/>
              <a:t> </a:t>
            </a:r>
            <a:r>
              <a:rPr lang="en-US" sz="1400" dirty="0" err="1"/>
              <a:t>khả</a:t>
            </a:r>
            <a:r>
              <a:rPr lang="en-US" sz="1400" dirty="0"/>
              <a:t> </a:t>
            </a:r>
            <a:r>
              <a:rPr lang="en-US" sz="1400" dirty="0" err="1"/>
              <a:t>năng</a:t>
            </a:r>
            <a:r>
              <a:rPr lang="en-US" sz="1400" dirty="0"/>
              <a:t> </a:t>
            </a:r>
            <a:r>
              <a:rPr lang="en-US" sz="1400" dirty="0" err="1"/>
              <a:t>làm</a:t>
            </a:r>
            <a:r>
              <a:rPr lang="en-US" sz="1400" dirty="0"/>
              <a:t> </a:t>
            </a:r>
            <a:r>
              <a:rPr lang="en-US" sz="1400" dirty="0" err="1"/>
              <a:t>mọi</a:t>
            </a:r>
            <a:r>
              <a:rPr lang="en-US" sz="1400" dirty="0"/>
              <a:t> </a:t>
            </a:r>
            <a:r>
              <a:rPr lang="en-US" sz="1400" dirty="0" err="1"/>
              <a:t>việc</a:t>
            </a:r>
            <a:r>
              <a:rPr lang="en-US" sz="1400" dirty="0"/>
              <a:t> </a:t>
            </a:r>
            <a:r>
              <a:rPr lang="en-US" sz="1400" dirty="0" err="1"/>
              <a:t>như</a:t>
            </a:r>
            <a:r>
              <a:rPr lang="en-US" sz="1400" dirty="0"/>
              <a:t> con </a:t>
            </a:r>
            <a:r>
              <a:rPr lang="en-US" sz="1400" dirty="0" err="1"/>
              <a:t>người</a:t>
            </a:r>
            <a:endParaRPr lang="en-US" sz="1400" dirty="0"/>
          </a:p>
          <a:p>
            <a:pPr lvl="1"/>
            <a:r>
              <a:rPr lang="en-US" sz="1400"/>
              <a:t>đa</a:t>
            </a:r>
            <a:r>
              <a:rPr lang="en-US" sz="1400" dirty="0"/>
              <a:t> </a:t>
            </a:r>
            <a:r>
              <a:rPr lang="en-US" sz="1400" dirty="0" err="1"/>
              <a:t>năng</a:t>
            </a:r>
            <a:endParaRPr lang="en-SG" sz="1400" dirty="0"/>
          </a:p>
          <a:p>
            <a:pPr lvl="1"/>
            <a:endParaRPr lang="en-SG" sz="1800" dirty="0"/>
          </a:p>
        </p:txBody>
      </p:sp>
      <p:sp>
        <p:nvSpPr>
          <p:cNvPr id="5" name="Slide Number Placeholder 4">
            <a:extLst>
              <a:ext uri="{FF2B5EF4-FFF2-40B4-BE49-F238E27FC236}">
                <a16:creationId xmlns:a16="http://schemas.microsoft.com/office/drawing/2014/main" id="{A338BEA7-677D-479F-8FA7-9C744DA7674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12</a:t>
            </a:fld>
            <a:endParaRPr lang="en"/>
          </a:p>
        </p:txBody>
      </p:sp>
    </p:spTree>
    <p:extLst>
      <p:ext uri="{BB962C8B-B14F-4D97-AF65-F5344CB8AC3E}">
        <p14:creationId xmlns:p14="http://schemas.microsoft.com/office/powerpoint/2010/main" val="1205481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a:extLst>
              <a:ext uri="{FF2B5EF4-FFF2-40B4-BE49-F238E27FC236}">
                <a16:creationId xmlns:a16="http://schemas.microsoft.com/office/drawing/2014/main" id="{ACC0EE2A-EBDE-4A34-AC38-261C426F2C30}"/>
              </a:ext>
            </a:extLst>
          </p:cNvPr>
          <p:cNvSpPr>
            <a:spLocks noGrp="1" noChangeArrowheads="1"/>
          </p:cNvSpPr>
          <p:nvPr>
            <p:ph type="title"/>
          </p:nvPr>
        </p:nvSpPr>
        <p:spPr/>
        <p:txBody>
          <a:bodyPr/>
          <a:lstStyle/>
          <a:p>
            <a:r>
              <a:rPr lang="en-US" altLang="en-US" sz="2600" dirty="0"/>
              <a:t>The Turing Test</a:t>
            </a:r>
            <a:br>
              <a:rPr lang="en-US" altLang="en-US" sz="2200" dirty="0"/>
            </a:br>
            <a:r>
              <a:rPr lang="en-US" altLang="en-US" sz="1200" dirty="0"/>
              <a:t>(</a:t>
            </a:r>
            <a:r>
              <a:rPr lang="en-US" altLang="en-US" sz="1200" dirty="0" err="1">
                <a:hlinkClick r:id="rId3"/>
              </a:rPr>
              <a:t>Khi</a:t>
            </a:r>
            <a:r>
              <a:rPr lang="en-US" altLang="en-US" sz="1200" dirty="0">
                <a:hlinkClick r:id="rId3"/>
              </a:rPr>
              <a:t> </a:t>
            </a:r>
            <a:r>
              <a:rPr lang="en-US" altLang="en-US" sz="1200" dirty="0" err="1">
                <a:hlinkClick r:id="rId3"/>
              </a:rPr>
              <a:t>nào</a:t>
            </a:r>
            <a:r>
              <a:rPr lang="en-US" altLang="en-US" sz="1200" dirty="0">
                <a:hlinkClick r:id="rId3"/>
              </a:rPr>
              <a:t> </a:t>
            </a:r>
            <a:r>
              <a:rPr lang="en-US" altLang="en-US" sz="1200" dirty="0" err="1">
                <a:hlinkClick r:id="rId3"/>
              </a:rPr>
              <a:t>thì</a:t>
            </a:r>
            <a:r>
              <a:rPr lang="en-US" altLang="en-US" sz="1200" dirty="0">
                <a:hlinkClick r:id="rId3"/>
              </a:rPr>
              <a:t> AI </a:t>
            </a:r>
            <a:r>
              <a:rPr lang="en-US" altLang="en-US" sz="1200" dirty="0" err="1">
                <a:hlinkClick r:id="rId3"/>
              </a:rPr>
              <a:t>được</a:t>
            </a:r>
            <a:r>
              <a:rPr lang="en-US" altLang="en-US" sz="1200" dirty="0">
                <a:hlinkClick r:id="rId3"/>
              </a:rPr>
              <a:t> </a:t>
            </a:r>
            <a:r>
              <a:rPr lang="en-US" altLang="en-US" sz="1200" dirty="0" err="1">
                <a:hlinkClick r:id="rId3"/>
              </a:rPr>
              <a:t>coi</a:t>
            </a:r>
            <a:r>
              <a:rPr lang="en-US" altLang="en-US" sz="1200" dirty="0">
                <a:hlinkClick r:id="rId3"/>
              </a:rPr>
              <a:t> </a:t>
            </a:r>
            <a:r>
              <a:rPr lang="en-US" altLang="en-US" sz="1200" dirty="0" err="1">
                <a:hlinkClick r:id="rId3"/>
              </a:rPr>
              <a:t>là</a:t>
            </a:r>
            <a:r>
              <a:rPr lang="en-US" altLang="en-US" sz="1200" dirty="0">
                <a:hlinkClick r:id="rId3"/>
              </a:rPr>
              <a:t> </a:t>
            </a:r>
            <a:r>
              <a:rPr lang="en-US" altLang="en-US" sz="1200" dirty="0" err="1">
                <a:hlinkClick r:id="rId3"/>
              </a:rPr>
              <a:t>thông</a:t>
            </a:r>
            <a:r>
              <a:rPr lang="en-US" altLang="en-US" sz="1200" dirty="0">
                <a:hlinkClick r:id="rId3"/>
              </a:rPr>
              <a:t> minh? A. M. Turing, 1950)</a:t>
            </a:r>
            <a:endParaRPr lang="en-US" altLang="en-US" sz="1600" dirty="0"/>
          </a:p>
        </p:txBody>
      </p:sp>
      <p:sp>
        <p:nvSpPr>
          <p:cNvPr id="174083" name="Rectangle 3">
            <a:extLst>
              <a:ext uri="{FF2B5EF4-FFF2-40B4-BE49-F238E27FC236}">
                <a16:creationId xmlns:a16="http://schemas.microsoft.com/office/drawing/2014/main" id="{9A9691BE-FD67-4750-A8AE-158D9769049E}"/>
              </a:ext>
            </a:extLst>
          </p:cNvPr>
          <p:cNvSpPr>
            <a:spLocks noGrp="1" noChangeArrowheads="1"/>
          </p:cNvSpPr>
          <p:nvPr>
            <p:ph type="body" idx="1"/>
          </p:nvPr>
        </p:nvSpPr>
        <p:spPr/>
        <p:txBody>
          <a:bodyPr/>
          <a:lstStyle/>
          <a:p>
            <a:r>
              <a:rPr lang="vi-VN" altLang="en-US" sz="2000" dirty="0"/>
              <a:t>Ngôn ngữ tự nhiên</a:t>
            </a:r>
            <a:endParaRPr lang="en-US" altLang="en-US" sz="2000" dirty="0"/>
          </a:p>
          <a:p>
            <a:r>
              <a:rPr lang="vi-VN" altLang="en-US" sz="2000" dirty="0"/>
              <a:t>Biểu diễn tri thức</a:t>
            </a:r>
            <a:endParaRPr lang="en-US" altLang="en-US" sz="2000" dirty="0"/>
          </a:p>
          <a:p>
            <a:r>
              <a:rPr lang="vi-VN" altLang="en-US" sz="2000" dirty="0"/>
              <a:t>Suy luận tự động</a:t>
            </a:r>
            <a:endParaRPr lang="en-US" altLang="en-US" sz="2000" dirty="0"/>
          </a:p>
          <a:p>
            <a:r>
              <a:rPr lang="vi-VN" altLang="en-US" sz="2000" dirty="0"/>
              <a:t>Máy học</a:t>
            </a:r>
            <a:endParaRPr lang="en-US" altLang="en-US" sz="2000" dirty="0"/>
          </a:p>
          <a:p>
            <a:r>
              <a:rPr lang="en-US" altLang="en-US" sz="2000" dirty="0" err="1"/>
              <a:t>Phần</a:t>
            </a:r>
            <a:r>
              <a:rPr lang="en-US" altLang="en-US" sz="2000" dirty="0"/>
              <a:t> </a:t>
            </a:r>
            <a:r>
              <a:rPr lang="en-US" altLang="en-US" sz="2000" dirty="0" err="1"/>
              <a:t>cứng</a:t>
            </a:r>
            <a:r>
              <a:rPr lang="en-US" altLang="en-US" sz="2000" dirty="0"/>
              <a:t> (</a:t>
            </a:r>
            <a:r>
              <a:rPr lang="en-US" altLang="en-US" sz="2000" dirty="0" err="1"/>
              <a:t>nghe</a:t>
            </a:r>
            <a:r>
              <a:rPr lang="en-US" altLang="en-US" sz="2000" dirty="0"/>
              <a:t>, </a:t>
            </a:r>
            <a:r>
              <a:rPr lang="en-US" altLang="en-US" sz="2000" dirty="0" err="1"/>
              <a:t>nhìn</a:t>
            </a:r>
            <a:r>
              <a:rPr lang="en-US" altLang="en-US" sz="2000" dirty="0"/>
              <a:t>)</a:t>
            </a:r>
          </a:p>
        </p:txBody>
      </p:sp>
      <p:pic>
        <p:nvPicPr>
          <p:cNvPr id="174084" name="Picture 4">
            <a:extLst>
              <a:ext uri="{FF2B5EF4-FFF2-40B4-BE49-F238E27FC236}">
                <a16:creationId xmlns:a16="http://schemas.microsoft.com/office/drawing/2014/main" id="{ADDC8186-5E52-471E-8BD0-2AEF89ED594E}"/>
              </a:ext>
            </a:extLst>
          </p:cNvPr>
          <p:cNvPicPr>
            <a:picLocks noChangeAspect="1" noChangeArrowheads="1"/>
          </p:cNvPicPr>
          <p:nvPr/>
        </p:nvPicPr>
        <p:blipFill>
          <a:blip r:embed="rId4">
            <a:lum bright="-18000" contrast="54000"/>
            <a:extLst>
              <a:ext uri="{28A0092B-C50C-407E-A947-70E740481C1C}">
                <a14:useLocalDpi xmlns:a14="http://schemas.microsoft.com/office/drawing/2010/main" val="0"/>
              </a:ext>
            </a:extLst>
          </a:blip>
          <a:srcRect/>
          <a:stretch>
            <a:fillRect/>
          </a:stretch>
        </p:blipFill>
        <p:spPr bwMode="auto">
          <a:xfrm>
            <a:off x="5105400" y="1962150"/>
            <a:ext cx="2824163" cy="1789509"/>
          </a:xfrm>
          <a:prstGeom prst="rect">
            <a:avLst/>
          </a:prstGeom>
          <a:noFill/>
          <a:extLst>
            <a:ext uri="{909E8E84-426E-40DD-AFC4-6F175D3DCCD1}">
              <a14:hiddenFill xmlns:a14="http://schemas.microsoft.com/office/drawing/2010/main">
                <a:solidFill>
                  <a:srgbClr val="FFFFFF"/>
                </a:solidFill>
              </a14:hiddenFill>
            </a:ext>
          </a:extLst>
        </p:spPr>
      </p:pic>
      <p:pic>
        <p:nvPicPr>
          <p:cNvPr id="174085" name="Picture 5">
            <a:extLst>
              <a:ext uri="{FF2B5EF4-FFF2-40B4-BE49-F238E27FC236}">
                <a16:creationId xmlns:a16="http://schemas.microsoft.com/office/drawing/2014/main" id="{3D17584D-A715-45A5-BEFC-542A9AC731C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62800" y="742950"/>
            <a:ext cx="753666" cy="11608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0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0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0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0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0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Robot Sophia</a:t>
            </a:r>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14</a:t>
            </a:fld>
            <a:endParaRPr lang="en"/>
          </a:p>
        </p:txBody>
      </p:sp>
      <p:pic>
        <p:nvPicPr>
          <p:cNvPr id="5" name="yt1s.com - We Talked To Sophia  The AI Robot That Once Said It Would Destroy Human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14600" y="1501550"/>
            <a:ext cx="4473893" cy="2514600"/>
          </a:xfrm>
          <a:prstGeom prst="rect">
            <a:avLst/>
          </a:prstGeom>
        </p:spPr>
      </p:pic>
    </p:spTree>
    <p:extLst>
      <p:ext uri="{BB962C8B-B14F-4D97-AF65-F5344CB8AC3E}">
        <p14:creationId xmlns:p14="http://schemas.microsoft.com/office/powerpoint/2010/main" val="10421342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0FDB88DA-5F2A-4845-BDA1-2D51FEC9F7BB}"/>
              </a:ext>
            </a:extLst>
          </p:cNvPr>
          <p:cNvSpPr>
            <a:spLocks noGrp="1" noChangeArrowheads="1"/>
          </p:cNvSpPr>
          <p:nvPr>
            <p:ph type="title"/>
          </p:nvPr>
        </p:nvSpPr>
        <p:spPr>
          <a:noFill/>
          <a:ln/>
          <a:extLst>
            <a:ext uri="{91240B29-F687-4F45-9708-019B960494DF}">
              <a14:hiddenLine xmlns:a14="http://schemas.microsoft.com/office/drawing/2010/main" w="12700">
                <a:solidFill>
                  <a:schemeClr val="tx1"/>
                </a:solidFill>
                <a:miter lim="800000"/>
                <a:headEnd/>
                <a:tailEnd/>
              </a14:hiddenLine>
            </a:ext>
          </a:extLst>
        </p:spPr>
        <p:txBody>
          <a:bodyPr vert="horz" lIns="67866" tIns="33338" rIns="67866" bIns="33338" rtlCol="0" anchor="ctr">
            <a:normAutofit/>
          </a:bodyPr>
          <a:lstStyle/>
          <a:p>
            <a:r>
              <a:rPr lang="en-US" altLang="en-US" sz="2900" dirty="0" err="1">
                <a:latin typeface="Tahoma" pitchFamily="34" charset="0"/>
                <a:ea typeface="Tahoma" pitchFamily="34" charset="0"/>
                <a:cs typeface="Tahoma" pitchFamily="34" charset="0"/>
              </a:rPr>
              <a:t>Lịch</a:t>
            </a:r>
            <a:r>
              <a:rPr lang="en-US" altLang="en-US" sz="2900" dirty="0">
                <a:latin typeface="Tahoma" pitchFamily="34" charset="0"/>
                <a:ea typeface="Tahoma" pitchFamily="34" charset="0"/>
                <a:cs typeface="Tahoma" pitchFamily="34" charset="0"/>
              </a:rPr>
              <a:t> </a:t>
            </a:r>
            <a:r>
              <a:rPr lang="en-US" altLang="en-US" sz="2900" dirty="0" err="1">
                <a:latin typeface="Tahoma" pitchFamily="34" charset="0"/>
                <a:ea typeface="Tahoma" pitchFamily="34" charset="0"/>
                <a:cs typeface="Tahoma" pitchFamily="34" charset="0"/>
              </a:rPr>
              <a:t>sử</a:t>
            </a:r>
            <a:r>
              <a:rPr lang="en-US" altLang="en-US" sz="2900" dirty="0">
                <a:latin typeface="Tahoma" pitchFamily="34" charset="0"/>
                <a:ea typeface="Tahoma" pitchFamily="34" charset="0"/>
                <a:cs typeface="Tahoma" pitchFamily="34" charset="0"/>
              </a:rPr>
              <a:t> AI</a:t>
            </a:r>
          </a:p>
        </p:txBody>
      </p:sp>
      <p:sp>
        <p:nvSpPr>
          <p:cNvPr id="37891" name="Rectangle 3">
            <a:extLst>
              <a:ext uri="{FF2B5EF4-FFF2-40B4-BE49-F238E27FC236}">
                <a16:creationId xmlns:a16="http://schemas.microsoft.com/office/drawing/2014/main" id="{14DC8F3A-5B7A-4346-A9DA-C97B59A4BDCC}"/>
              </a:ext>
            </a:extLst>
          </p:cNvPr>
          <p:cNvSpPr>
            <a:spLocks noGrp="1" noChangeArrowheads="1"/>
          </p:cNvSpPr>
          <p:nvPr>
            <p:ph type="body" idx="1"/>
          </p:nvPr>
        </p:nvSpPr>
        <p:spPr>
          <a:noFill/>
          <a:ln/>
          <a:extLst>
            <a:ext uri="{91240B29-F687-4F45-9708-019B960494DF}">
              <a14:hiddenLine xmlns:a14="http://schemas.microsoft.com/office/drawing/2010/main" w="12700">
                <a:solidFill>
                  <a:schemeClr val="tx1"/>
                </a:solidFill>
                <a:miter lim="800000"/>
                <a:headEnd/>
                <a:tailEnd/>
              </a14:hiddenLine>
            </a:ext>
          </a:extLst>
        </p:spPr>
        <p:txBody>
          <a:bodyPr vert="horz" lIns="67866" tIns="33338" rIns="67866" bIns="33338" rtlCol="0">
            <a:noAutofit/>
          </a:bodyPr>
          <a:lstStyle/>
          <a:p>
            <a:pPr>
              <a:lnSpc>
                <a:spcPct val="90000"/>
              </a:lnSpc>
            </a:pPr>
            <a:r>
              <a:rPr lang="en-US" altLang="en-US" sz="2400" dirty="0"/>
              <a:t>McCulloch </a:t>
            </a:r>
            <a:r>
              <a:rPr lang="en-US" altLang="en-US" sz="2400" dirty="0" err="1"/>
              <a:t>và</a:t>
            </a:r>
            <a:r>
              <a:rPr lang="en-US" altLang="en-US" sz="2400" dirty="0"/>
              <a:t> Pitts (1943)</a:t>
            </a:r>
          </a:p>
          <a:p>
            <a:pPr lvl="1">
              <a:lnSpc>
                <a:spcPct val="90000"/>
              </a:lnSpc>
            </a:pPr>
            <a:r>
              <a:rPr lang="en-US" altLang="en-US" sz="1800" dirty="0" err="1">
                <a:latin typeface="Tahoma" pitchFamily="34" charset="0"/>
                <a:ea typeface="Tahoma" pitchFamily="34" charset="0"/>
                <a:cs typeface="Tahoma" pitchFamily="34" charset="0"/>
              </a:rPr>
              <a:t>Một</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mạng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thần</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kinh</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có</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thể</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học</a:t>
            </a:r>
            <a:endParaRPr lang="en-US" altLang="en-US" sz="1800" dirty="0">
              <a:latin typeface="Tahoma" pitchFamily="34" charset="0"/>
              <a:ea typeface="Tahoma" pitchFamily="34" charset="0"/>
              <a:cs typeface="Tahoma" pitchFamily="34" charset="0"/>
            </a:endParaRPr>
          </a:p>
          <a:p>
            <a:pPr>
              <a:lnSpc>
                <a:spcPct val="90000"/>
              </a:lnSpc>
            </a:pPr>
            <a:r>
              <a:rPr lang="en-US" altLang="en-US" sz="2400" dirty="0" err="1"/>
              <a:t>Minsky</a:t>
            </a:r>
            <a:r>
              <a:rPr lang="en-US" altLang="en-US" sz="2400" dirty="0"/>
              <a:t> (1951)</a:t>
            </a:r>
          </a:p>
          <a:p>
            <a:pPr lvl="1">
              <a:lnSpc>
                <a:spcPct val="90000"/>
              </a:lnSpc>
            </a:pPr>
            <a:r>
              <a:rPr lang="en-US" altLang="en-US" sz="1800" dirty="0" err="1">
                <a:latin typeface="Tahoma" pitchFamily="34" charset="0"/>
                <a:ea typeface="Tahoma" pitchFamily="34" charset="0"/>
                <a:cs typeface="Tahoma" pitchFamily="34" charset="0"/>
              </a:rPr>
              <a:t>Một</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máy</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tính</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dựa</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trên</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mạng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thần</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kinh</a:t>
            </a:r>
            <a:endParaRPr lang="en-US" altLang="en-US" sz="1800" dirty="0">
              <a:latin typeface="Tahoma" pitchFamily="34" charset="0"/>
              <a:ea typeface="Tahoma" pitchFamily="34" charset="0"/>
              <a:cs typeface="Tahoma" pitchFamily="34" charset="0"/>
            </a:endParaRPr>
          </a:p>
          <a:p>
            <a:pPr>
              <a:lnSpc>
                <a:spcPct val="90000"/>
              </a:lnSpc>
            </a:pPr>
            <a:r>
              <a:rPr lang="en-US" altLang="en-US" sz="2000" dirty="0" err="1"/>
              <a:t>Khai</a:t>
            </a:r>
            <a:r>
              <a:rPr lang="en-US" altLang="en-US" sz="2000" dirty="0"/>
              <a:t> </a:t>
            </a:r>
            <a:r>
              <a:rPr lang="en-US" altLang="en-US" sz="2000" dirty="0" err="1"/>
              <a:t>sinh</a:t>
            </a:r>
            <a:r>
              <a:rPr lang="en-US" altLang="en-US" sz="2000" dirty="0"/>
              <a:t> </a:t>
            </a:r>
            <a:r>
              <a:rPr lang="en-US" altLang="en-US" sz="2000" dirty="0" err="1"/>
              <a:t>của</a:t>
            </a:r>
            <a:r>
              <a:rPr lang="en-US" altLang="en-US" sz="2000" dirty="0"/>
              <a:t> “Artificial Intelligence”, 1956</a:t>
            </a:r>
          </a:p>
          <a:p>
            <a:pPr lvl="1">
              <a:lnSpc>
                <a:spcPct val="90000"/>
              </a:lnSpc>
            </a:pPr>
            <a:r>
              <a:rPr lang="en-US" altLang="en-US" sz="1800" dirty="0" err="1">
                <a:latin typeface="Tahoma" pitchFamily="34" charset="0"/>
                <a:ea typeface="Tahoma" pitchFamily="34" charset="0"/>
                <a:cs typeface="Tahoma" pitchFamily="34" charset="0"/>
              </a:rPr>
              <a:t>Mười</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nhà</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khoa</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học</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đứng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đầu</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tổ</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chức</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một</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buổi</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hội</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thảo</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kéo</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dài</a:t>
            </a:r>
            <a:r>
              <a:rPr lang="en-US" altLang="en-US" sz="1800" dirty="0">
                <a:latin typeface="Tahoma" pitchFamily="34" charset="0"/>
                <a:ea typeface="Tahoma" pitchFamily="34" charset="0"/>
                <a:cs typeface="Tahoma" pitchFamily="34" charset="0"/>
              </a:rPr>
              <a:t> 2 </a:t>
            </a:r>
            <a:r>
              <a:rPr lang="en-US" altLang="en-US" sz="1800" dirty="0" err="1">
                <a:latin typeface="Tahoma" pitchFamily="34" charset="0"/>
                <a:ea typeface="Tahoma" pitchFamily="34" charset="0"/>
                <a:cs typeface="Tahoma" pitchFamily="34" charset="0"/>
              </a:rPr>
              <a:t>tháng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tại</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đại</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học</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Darthmouth</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đặt</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nền</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móng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cho</a:t>
            </a:r>
            <a:r>
              <a:rPr lang="en-US" altLang="en-US" sz="1800" dirty="0">
                <a:latin typeface="Tahoma" pitchFamily="34" charset="0"/>
                <a:ea typeface="Tahoma" pitchFamily="34" charset="0"/>
                <a:cs typeface="Tahoma" pitchFamily="34" charset="0"/>
              </a:rPr>
              <a:t> AI</a:t>
            </a:r>
          </a:p>
          <a:p>
            <a:pPr lvl="1">
              <a:lnSpc>
                <a:spcPct val="90000"/>
              </a:lnSpc>
            </a:pPr>
            <a:r>
              <a:rPr lang="en-US" altLang="en-US" sz="2000" dirty="0" err="1">
                <a:latin typeface="Tahoma" pitchFamily="34" charset="0"/>
                <a:ea typeface="Tahoma" pitchFamily="34" charset="0"/>
                <a:cs typeface="Tahoma" pitchFamily="34" charset="0"/>
              </a:rPr>
              <a:t>Cái</a:t>
            </a:r>
            <a:r>
              <a:rPr lang="en-US" altLang="en-US" sz="2000" dirty="0">
                <a:latin typeface="Tahoma" pitchFamily="34" charset="0"/>
                <a:ea typeface="Tahoma" pitchFamily="34" charset="0"/>
                <a:cs typeface="Tahoma" pitchFamily="34" charset="0"/>
              </a:rPr>
              <a:t> </a:t>
            </a:r>
            <a:r>
              <a:rPr lang="en-US" altLang="en-US" sz="2000" dirty="0" err="1">
                <a:latin typeface="Tahoma" pitchFamily="34" charset="0"/>
                <a:ea typeface="Tahoma" pitchFamily="34" charset="0"/>
                <a:cs typeface="Tahoma" pitchFamily="34" charset="0"/>
              </a:rPr>
              <a:t>tên</a:t>
            </a:r>
            <a:r>
              <a:rPr lang="en-US" altLang="en-US" sz="2000" dirty="0">
                <a:latin typeface="Tahoma" pitchFamily="34" charset="0"/>
                <a:ea typeface="Tahoma" pitchFamily="34" charset="0"/>
                <a:cs typeface="Tahoma" pitchFamily="34" charset="0"/>
              </a:rPr>
              <a:t> </a:t>
            </a:r>
            <a:r>
              <a:rPr lang="en-US" altLang="en-US" sz="1800" dirty="0">
                <a:latin typeface="Tahoma" pitchFamily="34" charset="0"/>
                <a:ea typeface="Tahoma" pitchFamily="34" charset="0"/>
                <a:cs typeface="Tahoma" pitchFamily="34" charset="0"/>
              </a:rPr>
              <a:t>“Artificial Intelligence” </a:t>
            </a:r>
            <a:r>
              <a:rPr lang="en-US" altLang="en-US" sz="1800" dirty="0" err="1">
                <a:latin typeface="Tahoma" pitchFamily="34" charset="0"/>
                <a:ea typeface="Tahoma" pitchFamily="34" charset="0"/>
                <a:cs typeface="Tahoma" pitchFamily="34" charset="0"/>
              </a:rPr>
              <a:t>cũng</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lần</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đầu</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được</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đưa</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vào</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lịch</a:t>
            </a:r>
            <a:r>
              <a:rPr lang="en-US" altLang="en-US" sz="1800" dirty="0">
                <a:latin typeface="Tahoma" pitchFamily="34" charset="0"/>
                <a:ea typeface="Tahoma" pitchFamily="34" charset="0"/>
                <a:cs typeface="Tahoma" pitchFamily="34" charset="0"/>
              </a:rPr>
              <a:t> </a:t>
            </a:r>
            <a:r>
              <a:rPr lang="en-US" altLang="en-US" sz="1800" dirty="0" err="1">
                <a:latin typeface="Tahoma" pitchFamily="34" charset="0"/>
                <a:ea typeface="Tahoma" pitchFamily="34" charset="0"/>
                <a:cs typeface="Tahoma" pitchFamily="34" charset="0"/>
              </a:rPr>
              <a:t>sử</a:t>
            </a:r>
            <a:endParaRPr lang="en-US" altLang="en-US" sz="2000" dirty="0">
              <a:latin typeface="Tahoma" pitchFamily="34" charset="0"/>
              <a:ea typeface="Tahoma" pitchFamily="34" charset="0"/>
              <a:cs typeface="Tahoma" pitchFamily="34" charset="0"/>
            </a:endParaRPr>
          </a:p>
        </p:txBody>
      </p:sp>
    </p:spTree>
  </p:cSld>
  <p:clrMapOvr>
    <a:masterClrMapping/>
  </p:clrMapOvr>
  <p:transition>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Một</a:t>
            </a:r>
            <a:r>
              <a:rPr lang="en-US" dirty="0"/>
              <a:t> </a:t>
            </a:r>
            <a:r>
              <a:rPr lang="en-US" dirty="0" err="1"/>
              <a:t>số</a:t>
            </a:r>
            <a:r>
              <a:rPr lang="en-US" dirty="0"/>
              <a:t> </a:t>
            </a:r>
            <a:r>
              <a:rPr lang="en-US" dirty="0" err="1"/>
              <a:t>mốc</a:t>
            </a:r>
            <a:r>
              <a:rPr lang="en-US" dirty="0"/>
              <a:t> </a:t>
            </a:r>
            <a:r>
              <a:rPr lang="en-US" dirty="0" err="1"/>
              <a:t>nổi</a:t>
            </a:r>
            <a:r>
              <a:rPr lang="en-US" dirty="0"/>
              <a:t> </a:t>
            </a:r>
            <a:r>
              <a:rPr lang="en-US" dirty="0" err="1"/>
              <a:t>bật</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16</a:t>
            </a:fld>
            <a:endParaRPr lang="en"/>
          </a:p>
        </p:txBody>
      </p:sp>
      <p:sp>
        <p:nvSpPr>
          <p:cNvPr id="5" name="Google Shape;359;p37"/>
          <p:cNvSpPr/>
          <p:nvPr/>
        </p:nvSpPr>
        <p:spPr>
          <a:xfrm>
            <a:off x="6957073" y="2495550"/>
            <a:ext cx="822900" cy="393600"/>
          </a:xfrm>
          <a:prstGeom prst="homePlate">
            <a:avLst>
              <a:gd name="adj" fmla="val 32030"/>
            </a:avLst>
          </a:prstGeom>
          <a:solidFill>
            <a:schemeClr val="accent4"/>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2018</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6" name="Google Shape;360;p37"/>
          <p:cNvSpPr/>
          <p:nvPr/>
        </p:nvSpPr>
        <p:spPr>
          <a:xfrm>
            <a:off x="6296989" y="2495550"/>
            <a:ext cx="822900" cy="393600"/>
          </a:xfrm>
          <a:prstGeom prst="homePlate">
            <a:avLst>
              <a:gd name="adj" fmla="val 32030"/>
            </a:avLst>
          </a:prstGeom>
          <a:solidFill>
            <a:schemeClr val="accent4"/>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2016</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7" name="Google Shape;361;p37"/>
          <p:cNvSpPr/>
          <p:nvPr/>
        </p:nvSpPr>
        <p:spPr>
          <a:xfrm>
            <a:off x="5636905" y="2495550"/>
            <a:ext cx="822900" cy="393600"/>
          </a:xfrm>
          <a:prstGeom prst="homePlate">
            <a:avLst>
              <a:gd name="adj" fmla="val 32030"/>
            </a:avLst>
          </a:prstGeom>
          <a:solidFill>
            <a:schemeClr val="accent4"/>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2015</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8" name="Google Shape;362;p37"/>
          <p:cNvSpPr/>
          <p:nvPr/>
        </p:nvSpPr>
        <p:spPr>
          <a:xfrm>
            <a:off x="4976821" y="2495550"/>
            <a:ext cx="822900" cy="393600"/>
          </a:xfrm>
          <a:prstGeom prst="homePlate">
            <a:avLst>
              <a:gd name="adj" fmla="val 32030"/>
            </a:avLst>
          </a:prstGeom>
          <a:solidFill>
            <a:schemeClr val="accent3"/>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2012</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9" name="Google Shape;363;p37"/>
          <p:cNvSpPr/>
          <p:nvPr/>
        </p:nvSpPr>
        <p:spPr>
          <a:xfrm>
            <a:off x="4316737" y="2495550"/>
            <a:ext cx="822900" cy="393600"/>
          </a:xfrm>
          <a:prstGeom prst="homePlate">
            <a:avLst>
              <a:gd name="adj" fmla="val 32030"/>
            </a:avLst>
          </a:prstGeom>
          <a:solidFill>
            <a:schemeClr val="accent3"/>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lvl="0"/>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1997</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10" name="Google Shape;364;p37"/>
          <p:cNvSpPr/>
          <p:nvPr/>
        </p:nvSpPr>
        <p:spPr>
          <a:xfrm>
            <a:off x="3656653" y="2495550"/>
            <a:ext cx="822900" cy="393600"/>
          </a:xfrm>
          <a:prstGeom prst="homePlate">
            <a:avLst>
              <a:gd name="adj" fmla="val 32030"/>
            </a:avLst>
          </a:prstGeom>
          <a:solidFill>
            <a:schemeClr val="accent3"/>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US"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1988</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11" name="Google Shape;365;p37"/>
          <p:cNvSpPr/>
          <p:nvPr/>
        </p:nvSpPr>
        <p:spPr>
          <a:xfrm>
            <a:off x="2996569" y="2495550"/>
            <a:ext cx="822900" cy="393600"/>
          </a:xfrm>
          <a:prstGeom prst="homePlate">
            <a:avLst>
              <a:gd name="adj" fmla="val 32030"/>
            </a:avLst>
          </a:prstGeom>
          <a:solidFill>
            <a:schemeClr val="accent2"/>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1980</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12" name="Google Shape;366;p37"/>
          <p:cNvSpPr/>
          <p:nvPr/>
        </p:nvSpPr>
        <p:spPr>
          <a:xfrm>
            <a:off x="2336484" y="2495550"/>
            <a:ext cx="822900" cy="393600"/>
          </a:xfrm>
          <a:prstGeom prst="homePlate">
            <a:avLst>
              <a:gd name="adj" fmla="val 32030"/>
            </a:avLst>
          </a:prstGeom>
          <a:solidFill>
            <a:schemeClr val="accent2"/>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1966</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sp>
        <p:nvSpPr>
          <p:cNvPr id="13" name="Google Shape;367;p37"/>
          <p:cNvSpPr/>
          <p:nvPr/>
        </p:nvSpPr>
        <p:spPr>
          <a:xfrm>
            <a:off x="1676400" y="2495550"/>
            <a:ext cx="822900" cy="393600"/>
          </a:xfrm>
          <a:prstGeom prst="homePlate">
            <a:avLst>
              <a:gd name="adj" fmla="val 32030"/>
            </a:avLst>
          </a:prstGeom>
          <a:solidFill>
            <a:schemeClr val="accent2"/>
          </a:solidFill>
          <a:ln>
            <a:solidFill>
              <a:schemeClr val="tx1"/>
            </a:solid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dirty="0">
                <a:solidFill>
                  <a:schemeClr val="lt1"/>
                </a:solidFill>
                <a:latin typeface="Tahoma" panose="020B0604030504040204" pitchFamily="34" charset="0"/>
                <a:ea typeface="Tahoma" panose="020B0604030504040204" pitchFamily="34" charset="0"/>
                <a:cs typeface="Tahoma" panose="020B0604030504040204" pitchFamily="34" charset="0"/>
                <a:sym typeface="Karla"/>
              </a:rPr>
              <a:t>1956</a:t>
            </a:r>
            <a:endParaRPr sz="1000">
              <a:solidFill>
                <a:schemeClr val="lt1"/>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22" name="Google Shape;376;p37"/>
          <p:cNvCxnSpPr/>
          <p:nvPr/>
        </p:nvCxnSpPr>
        <p:spPr>
          <a:xfrm rot="10800000">
            <a:off x="2633258" y="2021531"/>
            <a:ext cx="0" cy="498600"/>
          </a:xfrm>
          <a:prstGeom prst="straightConnector1">
            <a:avLst/>
          </a:prstGeom>
          <a:noFill/>
          <a:ln w="9525" cap="flat" cmpd="sng">
            <a:solidFill>
              <a:schemeClr val="tx1"/>
            </a:solidFill>
            <a:prstDash val="solid"/>
            <a:round/>
            <a:headEnd type="oval" w="med" len="med"/>
            <a:tailEnd type="oval" w="med" len="med"/>
          </a:ln>
        </p:spPr>
      </p:cxnSp>
      <p:sp>
        <p:nvSpPr>
          <p:cNvPr id="23" name="Google Shape;377;p37"/>
          <p:cNvSpPr txBox="1"/>
          <p:nvPr/>
        </p:nvSpPr>
        <p:spPr>
          <a:xfrm>
            <a:off x="2595249" y="1466800"/>
            <a:ext cx="1249500" cy="533400"/>
          </a:xfrm>
          <a:prstGeom prst="rect">
            <a:avLst/>
          </a:prstGeom>
          <a:noFill/>
          <a:ln>
            <a:noFill/>
          </a:ln>
        </p:spPr>
        <p:txBody>
          <a:bodyPr spcFirstLastPara="1" wrap="square" lIns="0" tIns="0" rIns="0" bIns="0" anchor="b" anchorCtr="0">
            <a:noAutofit/>
          </a:bodyPr>
          <a:lstStyle/>
          <a:p>
            <a:pPr lvl="0"/>
            <a:r>
              <a:rPr lang="en-US" sz="1200" dirty="0" err="1"/>
              <a:t>Chatbot</a:t>
            </a:r>
            <a:r>
              <a:rPr lang="en-US" sz="1200" dirty="0"/>
              <a:t> Eliza</a:t>
            </a:r>
            <a:endParaRPr sz="1200">
              <a:solidFill>
                <a:schemeClr val="dk2"/>
              </a:solidFill>
              <a:latin typeface="Karla"/>
              <a:ea typeface="Karla"/>
              <a:cs typeface="Karla"/>
              <a:sym typeface="Karla"/>
            </a:endParaRPr>
          </a:p>
        </p:txBody>
      </p:sp>
      <p:cxnSp>
        <p:nvCxnSpPr>
          <p:cNvPr id="24" name="Google Shape;378;p37"/>
          <p:cNvCxnSpPr/>
          <p:nvPr/>
        </p:nvCxnSpPr>
        <p:spPr>
          <a:xfrm rot="10800000">
            <a:off x="3954493" y="2021531"/>
            <a:ext cx="0" cy="498600"/>
          </a:xfrm>
          <a:prstGeom prst="straightConnector1">
            <a:avLst/>
          </a:prstGeom>
          <a:noFill/>
          <a:ln w="9525" cap="flat" cmpd="sng">
            <a:solidFill>
              <a:schemeClr val="tx1"/>
            </a:solidFill>
            <a:prstDash val="solid"/>
            <a:round/>
            <a:headEnd type="oval" w="med" len="med"/>
            <a:tailEnd type="oval" w="med" len="med"/>
          </a:ln>
        </p:spPr>
      </p:cxnSp>
      <p:sp>
        <p:nvSpPr>
          <p:cNvPr id="25" name="Google Shape;379;p37"/>
          <p:cNvSpPr txBox="1"/>
          <p:nvPr/>
        </p:nvSpPr>
        <p:spPr>
          <a:xfrm>
            <a:off x="3917991" y="1466800"/>
            <a:ext cx="1249500" cy="533400"/>
          </a:xfrm>
          <a:prstGeom prst="rect">
            <a:avLst/>
          </a:prstGeom>
          <a:noFill/>
          <a:ln>
            <a:noFill/>
          </a:ln>
        </p:spPr>
        <p:txBody>
          <a:bodyPr spcFirstLastPara="1" wrap="square" lIns="0" tIns="0" rIns="0" bIns="0" anchor="b" anchorCtr="0">
            <a:noAutofit/>
          </a:bodyPr>
          <a:lstStyle/>
          <a:p>
            <a:pPr lvl="0"/>
            <a:r>
              <a:rPr lang="en-US" altLang="en-US" sz="1200" dirty="0" err="1"/>
              <a:t>Sử</a:t>
            </a:r>
            <a:r>
              <a:rPr lang="en-US" altLang="en-US" sz="1200" dirty="0"/>
              <a:t> </a:t>
            </a:r>
            <a:r>
              <a:rPr lang="en-US" altLang="en-US" sz="1200" dirty="0" err="1"/>
              <a:t>dụng</a:t>
            </a:r>
            <a:r>
              <a:rPr lang="en-US" altLang="en-US" sz="1200" dirty="0"/>
              <a:t> </a:t>
            </a:r>
            <a:r>
              <a:rPr lang="en-US" altLang="en-US" sz="1200" dirty="0" err="1"/>
              <a:t>xác</a:t>
            </a:r>
            <a:r>
              <a:rPr lang="en-US" altLang="en-US" sz="1200" dirty="0"/>
              <a:t> </a:t>
            </a:r>
            <a:r>
              <a:rPr lang="en-US" altLang="en-US" sz="1200" dirty="0" err="1"/>
              <a:t>suất</a:t>
            </a:r>
            <a:r>
              <a:rPr lang="en-US" altLang="en-US" sz="1200" dirty="0"/>
              <a:t> </a:t>
            </a:r>
            <a:r>
              <a:rPr lang="en-US" altLang="en-US" sz="1200" dirty="0" err="1"/>
              <a:t>thống</a:t>
            </a:r>
            <a:r>
              <a:rPr lang="en-US" altLang="en-US" sz="1200" dirty="0"/>
              <a:t> </a:t>
            </a:r>
            <a:r>
              <a:rPr lang="en-US" altLang="en-US" sz="1200" dirty="0" err="1"/>
              <a:t>kê</a:t>
            </a:r>
            <a:r>
              <a:rPr lang="en-US" altLang="en-US" sz="1200" dirty="0"/>
              <a:t> </a:t>
            </a:r>
            <a:r>
              <a:rPr lang="en-US" altLang="en-US" sz="1200" dirty="0" err="1"/>
              <a:t>trong</a:t>
            </a:r>
            <a:r>
              <a:rPr lang="en-US" altLang="en-US" sz="1200" dirty="0"/>
              <a:t> AI</a:t>
            </a:r>
            <a:endParaRPr lang="en-US" sz="1200" dirty="0">
              <a:solidFill>
                <a:schemeClr val="dk2"/>
              </a:solidFill>
              <a:latin typeface="Karla"/>
              <a:ea typeface="Karla"/>
              <a:cs typeface="Karla"/>
              <a:sym typeface="Karla"/>
            </a:endParaRPr>
          </a:p>
        </p:txBody>
      </p:sp>
      <p:cxnSp>
        <p:nvCxnSpPr>
          <p:cNvPr id="26" name="Google Shape;380;p37"/>
          <p:cNvCxnSpPr/>
          <p:nvPr/>
        </p:nvCxnSpPr>
        <p:spPr>
          <a:xfrm rot="10800000">
            <a:off x="5275728" y="2021531"/>
            <a:ext cx="0" cy="498600"/>
          </a:xfrm>
          <a:prstGeom prst="straightConnector1">
            <a:avLst/>
          </a:prstGeom>
          <a:noFill/>
          <a:ln w="9525" cap="flat" cmpd="sng">
            <a:solidFill>
              <a:schemeClr val="tx1"/>
            </a:solidFill>
            <a:prstDash val="solid"/>
            <a:round/>
            <a:headEnd type="oval" w="med" len="med"/>
            <a:tailEnd type="oval" w="med" len="med"/>
          </a:ln>
        </p:spPr>
      </p:cxnSp>
      <p:sp>
        <p:nvSpPr>
          <p:cNvPr id="27" name="Google Shape;381;p37"/>
          <p:cNvSpPr txBox="1"/>
          <p:nvPr/>
        </p:nvSpPr>
        <p:spPr>
          <a:xfrm>
            <a:off x="5240733" y="14668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rPr>
              <a:t>Deep learning (học sâu)</a:t>
            </a:r>
            <a:endParaRPr sz="1200">
              <a:solidFill>
                <a:schemeClr val="tx1"/>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28" name="Google Shape;382;p37"/>
          <p:cNvCxnSpPr/>
          <p:nvPr/>
        </p:nvCxnSpPr>
        <p:spPr>
          <a:xfrm rot="10800000">
            <a:off x="6596963" y="2021531"/>
            <a:ext cx="0" cy="498600"/>
          </a:xfrm>
          <a:prstGeom prst="straightConnector1">
            <a:avLst/>
          </a:prstGeom>
          <a:noFill/>
          <a:ln w="9525" cap="flat" cmpd="sng">
            <a:solidFill>
              <a:schemeClr val="tx1"/>
            </a:solidFill>
            <a:prstDash val="solid"/>
            <a:round/>
            <a:headEnd type="oval" w="med" len="med"/>
            <a:tailEnd type="oval" w="med" len="med"/>
          </a:ln>
        </p:spPr>
      </p:cxnSp>
      <p:sp>
        <p:nvSpPr>
          <p:cNvPr id="29" name="Google Shape;383;p37"/>
          <p:cNvSpPr txBox="1"/>
          <p:nvPr/>
        </p:nvSpPr>
        <p:spPr>
          <a:xfrm>
            <a:off x="6563475" y="1466800"/>
            <a:ext cx="1249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rPr>
              <a:t>AlphaGo đánh bại Lee Sedol</a:t>
            </a:r>
            <a:endParaRPr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32" name="Google Shape;386;p37"/>
          <p:cNvCxnSpPr/>
          <p:nvPr/>
        </p:nvCxnSpPr>
        <p:spPr>
          <a:xfrm rot="10800000">
            <a:off x="1982787" y="2864569"/>
            <a:ext cx="0" cy="498600"/>
          </a:xfrm>
          <a:prstGeom prst="straightConnector1">
            <a:avLst/>
          </a:prstGeom>
          <a:noFill/>
          <a:ln w="9525" cap="flat" cmpd="sng">
            <a:solidFill>
              <a:schemeClr val="tx1"/>
            </a:solidFill>
            <a:prstDash val="solid"/>
            <a:round/>
            <a:headEnd type="oval" w="med" len="med"/>
            <a:tailEnd type="oval" w="med" len="med"/>
          </a:ln>
        </p:spPr>
      </p:cxnSp>
      <p:sp>
        <p:nvSpPr>
          <p:cNvPr id="33" name="Google Shape;387;p37"/>
          <p:cNvSpPr txBox="1"/>
          <p:nvPr/>
        </p:nvSpPr>
        <p:spPr>
          <a:xfrm>
            <a:off x="1295400" y="3562350"/>
            <a:ext cx="1600200" cy="533400"/>
          </a:xfrm>
          <a:prstGeom prst="rect">
            <a:avLst/>
          </a:prstGeom>
          <a:noFill/>
          <a:ln>
            <a:noFill/>
          </a:ln>
        </p:spPr>
        <p:txBody>
          <a:bodyPr spcFirstLastPara="1" wrap="square" lIns="0" tIns="0" rIns="0" bIns="0" anchor="t" anchorCtr="0">
            <a:noAutofit/>
          </a:bodyPr>
          <a:lstStyle/>
          <a:p>
            <a:pPr lvl="0" algn="ctr"/>
            <a:r>
              <a:rPr lang="en-US" sz="1200" dirty="0" err="1">
                <a:latin typeface="Tahoma" panose="020B0604030504040204" pitchFamily="34" charset="0"/>
                <a:ea typeface="Tahoma" panose="020B0604030504040204" pitchFamily="34" charset="0"/>
                <a:cs typeface="Tahoma" panose="020B0604030504040204" pitchFamily="34" charset="0"/>
              </a:rPr>
              <a:t>Hội</a:t>
            </a:r>
            <a:r>
              <a:rPr lang="en-US" sz="1200" dirty="0">
                <a:latin typeface="Tahoma" panose="020B0604030504040204" pitchFamily="34" charset="0"/>
                <a:ea typeface="Tahoma" panose="020B0604030504040204" pitchFamily="34" charset="0"/>
                <a:cs typeface="Tahoma" panose="020B0604030504040204" pitchFamily="34" charset="0"/>
              </a:rPr>
              <a:t> </a:t>
            </a:r>
            <a:r>
              <a:rPr lang="en-US" sz="1200" dirty="0" err="1">
                <a:latin typeface="Tahoma" panose="020B0604030504040204" pitchFamily="34" charset="0"/>
                <a:ea typeface="Tahoma" panose="020B0604030504040204" pitchFamily="34" charset="0"/>
                <a:cs typeface="Tahoma" panose="020B0604030504040204" pitchFamily="34" charset="0"/>
              </a:rPr>
              <a:t>thảo</a:t>
            </a:r>
            <a:r>
              <a:rPr lang="en-US" sz="1200" dirty="0">
                <a:latin typeface="Tahoma" panose="020B0604030504040204" pitchFamily="34" charset="0"/>
                <a:ea typeface="Tahoma" panose="020B0604030504040204" pitchFamily="34" charset="0"/>
                <a:cs typeface="Tahoma" panose="020B0604030504040204" pitchFamily="34" charset="0"/>
              </a:rPr>
              <a:t> Dartmouth</a:t>
            </a:r>
          </a:p>
          <a:p>
            <a:pPr lvl="0" algn="ctr"/>
            <a:r>
              <a:rPr lang="en-US" sz="1200" dirty="0" err="1">
                <a:latin typeface="Tahoma" panose="020B0604030504040204" pitchFamily="34" charset="0"/>
                <a:ea typeface="Tahoma" panose="020B0604030504040204" pitchFamily="34" charset="0"/>
                <a:cs typeface="Tahoma" panose="020B0604030504040204" pitchFamily="34" charset="0"/>
              </a:rPr>
              <a:t>Từ</a:t>
            </a:r>
            <a:r>
              <a:rPr lang="en-US" sz="1200" dirty="0">
                <a:latin typeface="Tahoma" panose="020B0604030504040204" pitchFamily="34" charset="0"/>
                <a:ea typeface="Tahoma" panose="020B0604030504040204" pitchFamily="34" charset="0"/>
                <a:cs typeface="Tahoma" panose="020B0604030504040204" pitchFamily="34" charset="0"/>
              </a:rPr>
              <a:t> “Artificial Intelligence” </a:t>
            </a:r>
            <a:r>
              <a:rPr lang="en-US" sz="1200" dirty="0" err="1">
                <a:latin typeface="Tahoma" panose="020B0604030504040204" pitchFamily="34" charset="0"/>
                <a:ea typeface="Tahoma" panose="020B0604030504040204" pitchFamily="34" charset="0"/>
                <a:cs typeface="Tahoma" panose="020B0604030504040204" pitchFamily="34" charset="0"/>
              </a:rPr>
              <a:t>xuất</a:t>
            </a:r>
            <a:r>
              <a:rPr lang="en-US" sz="1200" dirty="0">
                <a:latin typeface="Tahoma" panose="020B0604030504040204" pitchFamily="34" charset="0"/>
                <a:ea typeface="Tahoma" panose="020B0604030504040204" pitchFamily="34" charset="0"/>
                <a:cs typeface="Tahoma" panose="020B0604030504040204" pitchFamily="34" charset="0"/>
              </a:rPr>
              <a:t> </a:t>
            </a:r>
            <a:r>
              <a:rPr lang="en-US" sz="1200" dirty="0" err="1">
                <a:latin typeface="Tahoma" panose="020B0604030504040204" pitchFamily="34" charset="0"/>
                <a:ea typeface="Tahoma" panose="020B0604030504040204" pitchFamily="34" charset="0"/>
                <a:cs typeface="Tahoma" panose="020B0604030504040204" pitchFamily="34" charset="0"/>
              </a:rPr>
              <a:t>hiện</a:t>
            </a:r>
            <a:endParaRPr lang="en-US" sz="1200" dirty="0">
              <a:solidFill>
                <a:schemeClr val="dk2"/>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34" name="Google Shape;388;p37"/>
          <p:cNvCxnSpPr/>
          <p:nvPr/>
        </p:nvCxnSpPr>
        <p:spPr>
          <a:xfrm rot="10800000">
            <a:off x="3304022" y="2864569"/>
            <a:ext cx="0" cy="498600"/>
          </a:xfrm>
          <a:prstGeom prst="straightConnector1">
            <a:avLst/>
          </a:prstGeom>
          <a:noFill/>
          <a:ln w="9525" cap="flat" cmpd="sng">
            <a:solidFill>
              <a:schemeClr val="tx1"/>
            </a:solidFill>
            <a:prstDash val="solid"/>
            <a:round/>
            <a:headEnd type="oval" w="med" len="med"/>
            <a:tailEnd type="oval" w="med" len="med"/>
          </a:ln>
        </p:spPr>
      </p:cxnSp>
      <p:sp>
        <p:nvSpPr>
          <p:cNvPr id="35" name="Google Shape;389;p37"/>
          <p:cNvSpPr txBox="1"/>
          <p:nvPr/>
        </p:nvSpPr>
        <p:spPr>
          <a:xfrm>
            <a:off x="3252204" y="33877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rPr>
              <a:t>AI được đưa vào ứng dụng</a:t>
            </a:r>
            <a:endParaRPr sz="1200">
              <a:solidFill>
                <a:schemeClr val="tx1"/>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36" name="Google Shape;390;p37"/>
          <p:cNvCxnSpPr/>
          <p:nvPr/>
        </p:nvCxnSpPr>
        <p:spPr>
          <a:xfrm rot="10800000">
            <a:off x="4625257" y="2864569"/>
            <a:ext cx="0" cy="498600"/>
          </a:xfrm>
          <a:prstGeom prst="straightConnector1">
            <a:avLst/>
          </a:prstGeom>
          <a:noFill/>
          <a:ln w="9525" cap="flat" cmpd="sng">
            <a:solidFill>
              <a:schemeClr val="tx1"/>
            </a:solidFill>
            <a:prstDash val="solid"/>
            <a:round/>
            <a:headEnd type="oval" w="med" len="med"/>
            <a:tailEnd type="oval" w="med" len="med"/>
          </a:ln>
        </p:spPr>
      </p:cxnSp>
      <p:sp>
        <p:nvSpPr>
          <p:cNvPr id="37" name="Google Shape;391;p37"/>
          <p:cNvSpPr txBox="1"/>
          <p:nvPr/>
        </p:nvSpPr>
        <p:spPr>
          <a:xfrm>
            <a:off x="4582600" y="3387750"/>
            <a:ext cx="1249500" cy="533400"/>
          </a:xfrm>
          <a:prstGeom prst="rect">
            <a:avLst/>
          </a:prstGeom>
          <a:noFill/>
          <a:ln>
            <a:noFill/>
          </a:ln>
        </p:spPr>
        <p:txBody>
          <a:bodyPr spcFirstLastPara="1" wrap="square" lIns="0" tIns="0" rIns="0" bIns="0" anchor="t" anchorCtr="0">
            <a:noAutofit/>
          </a:bodyPr>
          <a:lstStyle/>
          <a:p>
            <a:pPr lvl="0"/>
            <a:r>
              <a:rPr lang="en-US" altLang="en-US" sz="1200" dirty="0">
                <a:latin typeface="Tahoma" panose="020B0604030504040204" pitchFamily="34" charset="0"/>
                <a:ea typeface="Tahoma" panose="020B0604030504040204" pitchFamily="34" charset="0"/>
                <a:cs typeface="Tahoma" panose="020B0604030504040204" pitchFamily="34" charset="0"/>
              </a:rPr>
              <a:t>Deep Blue </a:t>
            </a:r>
            <a:r>
              <a:rPr lang="en-US" altLang="en-US" sz="1200" dirty="0" err="1">
                <a:latin typeface="Tahoma" panose="020B0604030504040204" pitchFamily="34" charset="0"/>
                <a:ea typeface="Tahoma" panose="020B0604030504040204" pitchFamily="34" charset="0"/>
                <a:cs typeface="Tahoma" panose="020B0604030504040204" pitchFamily="34" charset="0"/>
              </a:rPr>
              <a:t>đánh</a:t>
            </a:r>
            <a:r>
              <a:rPr lang="en-US" altLang="en-US" sz="1200" dirty="0">
                <a:latin typeface="Tahoma" panose="020B0604030504040204" pitchFamily="34" charset="0"/>
                <a:ea typeface="Tahoma" panose="020B0604030504040204" pitchFamily="34" charset="0"/>
                <a:cs typeface="Tahoma" panose="020B0604030504040204" pitchFamily="34" charset="0"/>
              </a:rPr>
              <a:t> </a:t>
            </a:r>
            <a:r>
              <a:rPr lang="en-US" altLang="en-US" sz="1200" dirty="0" err="1">
                <a:latin typeface="Tahoma" panose="020B0604030504040204" pitchFamily="34" charset="0"/>
                <a:ea typeface="Tahoma" panose="020B0604030504040204" pitchFamily="34" charset="0"/>
                <a:cs typeface="Tahoma" panose="020B0604030504040204" pitchFamily="34" charset="0"/>
              </a:rPr>
              <a:t>bại</a:t>
            </a:r>
            <a:r>
              <a:rPr lang="en-US" altLang="en-US" sz="1200" dirty="0">
                <a:latin typeface="Tahoma" panose="020B0604030504040204" pitchFamily="34" charset="0"/>
                <a:ea typeface="Tahoma" panose="020B0604030504040204" pitchFamily="34" charset="0"/>
                <a:cs typeface="Tahoma" panose="020B0604030504040204" pitchFamily="34" charset="0"/>
              </a:rPr>
              <a:t> Garry Kasparov</a:t>
            </a:r>
            <a:endParaRPr lang="en-US" sz="1200" dirty="0">
              <a:solidFill>
                <a:schemeClr val="dk2"/>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38" name="Google Shape;392;p37"/>
          <p:cNvCxnSpPr/>
          <p:nvPr/>
        </p:nvCxnSpPr>
        <p:spPr>
          <a:xfrm rot="10800000">
            <a:off x="5946492" y="2864569"/>
            <a:ext cx="0" cy="498600"/>
          </a:xfrm>
          <a:prstGeom prst="straightConnector1">
            <a:avLst/>
          </a:prstGeom>
          <a:noFill/>
          <a:ln w="9525" cap="flat" cmpd="sng">
            <a:solidFill>
              <a:schemeClr val="tx1"/>
            </a:solidFill>
            <a:prstDash val="solid"/>
            <a:round/>
            <a:headEnd type="oval" w="med" len="med"/>
            <a:tailEnd type="oval" w="med" len="med"/>
          </a:ln>
        </p:spPr>
      </p:cxnSp>
      <p:sp>
        <p:nvSpPr>
          <p:cNvPr id="39" name="Google Shape;393;p37"/>
          <p:cNvSpPr txBox="1"/>
          <p:nvPr/>
        </p:nvSpPr>
        <p:spPr>
          <a:xfrm>
            <a:off x="5912996" y="3387750"/>
            <a:ext cx="1249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rPr>
              <a:t>Học sâu chứng tỏ hiệu năng vượt trội</a:t>
            </a:r>
            <a:endParaRPr sz="1200">
              <a:solidFill>
                <a:schemeClr val="tx1"/>
              </a:solidFill>
              <a:latin typeface="Tahoma" panose="020B0604030504040204" pitchFamily="34" charset="0"/>
              <a:ea typeface="Tahoma" panose="020B0604030504040204" pitchFamily="34" charset="0"/>
              <a:cs typeface="Tahoma" panose="020B0604030504040204" pitchFamily="34" charset="0"/>
              <a:sym typeface="Karla"/>
            </a:endParaRPr>
          </a:p>
        </p:txBody>
      </p:sp>
      <p:cxnSp>
        <p:nvCxnSpPr>
          <p:cNvPr id="40" name="Google Shape;394;p37"/>
          <p:cNvCxnSpPr/>
          <p:nvPr/>
        </p:nvCxnSpPr>
        <p:spPr>
          <a:xfrm rot="10800000">
            <a:off x="7267727" y="2864569"/>
            <a:ext cx="0" cy="498600"/>
          </a:xfrm>
          <a:prstGeom prst="straightConnector1">
            <a:avLst/>
          </a:prstGeom>
          <a:noFill/>
          <a:ln w="9525" cap="flat" cmpd="sng">
            <a:solidFill>
              <a:schemeClr val="tx1"/>
            </a:solidFill>
            <a:prstDash val="solid"/>
            <a:round/>
            <a:headEnd type="oval" w="med" len="med"/>
            <a:tailEnd type="oval" w="med" len="med"/>
          </a:ln>
        </p:spPr>
      </p:cxnSp>
      <p:sp>
        <p:nvSpPr>
          <p:cNvPr id="41" name="Google Shape;395;p37"/>
          <p:cNvSpPr txBox="1"/>
          <p:nvPr/>
        </p:nvSpPr>
        <p:spPr>
          <a:xfrm>
            <a:off x="7229938" y="3387750"/>
            <a:ext cx="10347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1200" dirty="0">
                <a:solidFill>
                  <a:schemeClr val="tx1"/>
                </a:solidFill>
                <a:latin typeface="Tahoma" panose="020B0604030504040204" pitchFamily="34" charset="0"/>
                <a:ea typeface="Tahoma" panose="020B0604030504040204" pitchFamily="34" charset="0"/>
                <a:cs typeface="Tahoma" panose="020B0604030504040204" pitchFamily="34" charset="0"/>
                <a:sym typeface="Karla"/>
              </a:rPr>
              <a:t>Ô tô tự hành</a:t>
            </a:r>
            <a:endParaRPr sz="1200">
              <a:solidFill>
                <a:schemeClr val="tx1"/>
              </a:solidFill>
              <a:latin typeface="Tahoma" panose="020B0604030504040204" pitchFamily="34" charset="0"/>
              <a:ea typeface="Tahoma" panose="020B0604030504040204" pitchFamily="34" charset="0"/>
              <a:cs typeface="Tahoma" panose="020B0604030504040204" pitchFamily="34" charset="0"/>
              <a:sym typeface="Karl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học</a:t>
            </a:r>
            <a:r>
              <a:rPr lang="en-US" dirty="0"/>
              <a:t> </a:t>
            </a:r>
            <a:r>
              <a:rPr lang="en-US" dirty="0" err="1"/>
              <a:t>máy</a:t>
            </a:r>
            <a:r>
              <a:rPr lang="en-US" dirty="0"/>
              <a:t>, </a:t>
            </a:r>
            <a:r>
              <a:rPr lang="en-US" dirty="0" err="1"/>
              <a:t>và</a:t>
            </a:r>
            <a:r>
              <a:rPr lang="en-US" dirty="0"/>
              <a:t> </a:t>
            </a:r>
            <a:r>
              <a:rPr lang="en-US" dirty="0" err="1"/>
              <a:t>học</a:t>
            </a:r>
            <a:r>
              <a:rPr lang="en-US" dirty="0"/>
              <a:t> </a:t>
            </a:r>
            <a:r>
              <a:rPr lang="en-US" dirty="0" err="1"/>
              <a:t>sâu</a:t>
            </a:r>
            <a:endParaRPr lang="en-US" dirty="0"/>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17</a:t>
            </a:fld>
            <a:endParaRPr lang="en"/>
          </a:p>
        </p:txBody>
      </p:sp>
      <p:sp>
        <p:nvSpPr>
          <p:cNvPr id="167938" name="AutoShape 2" descr="AI vs Machine Learning vs Deep Learni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67940" name="Picture 4" descr="https://miro.medium.com/max/724/1*K-JJqvwWBQ5Lp_cBjYKZSQ.png"/>
          <p:cNvPicPr>
            <a:picLocks noChangeAspect="1" noChangeArrowheads="1"/>
          </p:cNvPicPr>
          <p:nvPr/>
        </p:nvPicPr>
        <p:blipFill>
          <a:blip r:embed="rId2"/>
          <a:srcRect/>
          <a:stretch>
            <a:fillRect/>
          </a:stretch>
        </p:blipFill>
        <p:spPr bwMode="auto">
          <a:xfrm>
            <a:off x="2438400" y="1657350"/>
            <a:ext cx="4800600" cy="261032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Trí</a:t>
            </a:r>
            <a:r>
              <a:rPr lang="en-US" dirty="0"/>
              <a:t> </a:t>
            </a:r>
            <a:r>
              <a:rPr lang="en-US" dirty="0" err="1"/>
              <a:t>tuệ</a:t>
            </a:r>
            <a:r>
              <a:rPr lang="en-US" dirty="0"/>
              <a:t> </a:t>
            </a:r>
            <a:r>
              <a:rPr lang="en-US" dirty="0" err="1"/>
              <a:t>nhân</a:t>
            </a:r>
            <a:r>
              <a:rPr lang="en-US" dirty="0"/>
              <a:t> </a:t>
            </a:r>
            <a:r>
              <a:rPr lang="en-US" dirty="0" err="1"/>
              <a:t>tạo</a:t>
            </a:r>
            <a:r>
              <a:rPr lang="en-US" dirty="0"/>
              <a:t>, </a:t>
            </a:r>
            <a:r>
              <a:rPr lang="en-US" dirty="0" err="1"/>
              <a:t>học</a:t>
            </a:r>
            <a:r>
              <a:rPr lang="en-US" dirty="0"/>
              <a:t> </a:t>
            </a:r>
            <a:r>
              <a:rPr lang="en-US" dirty="0" err="1"/>
              <a:t>máy</a:t>
            </a:r>
            <a:r>
              <a:rPr lang="en-US" dirty="0"/>
              <a:t>, </a:t>
            </a:r>
            <a:r>
              <a:rPr lang="en-US" dirty="0" err="1"/>
              <a:t>và</a:t>
            </a:r>
            <a:r>
              <a:rPr lang="en-US" dirty="0"/>
              <a:t> </a:t>
            </a:r>
            <a:r>
              <a:rPr lang="en-US" dirty="0" err="1"/>
              <a:t>học</a:t>
            </a:r>
            <a:r>
              <a:rPr lang="en-US" dirty="0"/>
              <a:t> </a:t>
            </a:r>
            <a:r>
              <a:rPr lang="en-US" dirty="0" err="1"/>
              <a:t>sâu</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18</a:t>
            </a:fld>
            <a:endParaRPr lang="en"/>
          </a:p>
        </p:txBody>
      </p:sp>
      <p:sp>
        <p:nvSpPr>
          <p:cNvPr id="181250" name="AutoShape 2" descr="AI vs Machine Learning vs Deep Learni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81252" name="AutoShape 4" descr="https://images.viblo.asia/a8d9863f-ac21-46d3-8606-fe2d6eef4370.p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81254" name="AutoShape 6" descr="https://images.viblo.asia/a8d9863f-ac21-46d3-8606-fe2d6eef4370.p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81256" name="AutoShape 8" descr="https://images.viblo.asia/a8d9863f-ac21-46d3-8606-fe2d6eef4370.pn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81257" name="Picture 9"/>
          <p:cNvPicPr>
            <a:picLocks noChangeAspect="1" noChangeArrowheads="1"/>
          </p:cNvPicPr>
          <p:nvPr/>
        </p:nvPicPr>
        <p:blipFill>
          <a:blip r:embed="rId2"/>
          <a:srcRect/>
          <a:stretch>
            <a:fillRect/>
          </a:stretch>
        </p:blipFill>
        <p:spPr bwMode="auto">
          <a:xfrm>
            <a:off x="1981200" y="1657350"/>
            <a:ext cx="6062662" cy="2549992"/>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5CEC7-5CE5-8FD1-E28F-01A21AB0FA96}"/>
              </a:ext>
            </a:extLst>
          </p:cNvPr>
          <p:cNvSpPr>
            <a:spLocks noGrp="1"/>
          </p:cNvSpPr>
          <p:nvPr>
            <p:ph type="title"/>
          </p:nvPr>
        </p:nvSpPr>
        <p:spPr/>
        <p:txBody>
          <a:bodyPr/>
          <a:lstStyle/>
          <a:p>
            <a:r>
              <a:rPr lang="en-US" dirty="0"/>
              <a:t>Nội dung môn học</a:t>
            </a:r>
          </a:p>
        </p:txBody>
      </p:sp>
      <p:sp>
        <p:nvSpPr>
          <p:cNvPr id="3" name="Text Placeholder 2">
            <a:extLst>
              <a:ext uri="{FF2B5EF4-FFF2-40B4-BE49-F238E27FC236}">
                <a16:creationId xmlns:a16="http://schemas.microsoft.com/office/drawing/2014/main" id="{5A87B39D-89BE-4C88-0C21-08BBF8EF739D}"/>
              </a:ext>
            </a:extLst>
          </p:cNvPr>
          <p:cNvSpPr>
            <a:spLocks noGrp="1"/>
          </p:cNvSpPr>
          <p:nvPr>
            <p:ph type="body" idx="1"/>
          </p:nvPr>
        </p:nvSpPr>
        <p:spPr/>
        <p:txBody>
          <a:bodyPr/>
          <a:lstStyle/>
          <a:p>
            <a:pPr marL="63500" indent="0">
              <a:buNone/>
            </a:pPr>
            <a:r>
              <a:rPr lang="vi-VN" sz="1200" b="0" i="0" dirty="0">
                <a:solidFill>
                  <a:srgbClr val="000000"/>
                </a:solidFill>
                <a:effectLst/>
                <a:latin typeface="Tahoma" panose="020B0604030504040204" pitchFamily="34" charset="0"/>
              </a:rPr>
              <a:t>Phần 1: Giải quyết vấn đề bằng tìm kiếm</a:t>
            </a:r>
            <a:br>
              <a:rPr lang="vi-VN" sz="1200" b="0" i="0" dirty="0">
                <a:solidFill>
                  <a:srgbClr val="000000"/>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Tìm kiếm không có thông tin (tìm kiếm mù)</a:t>
            </a:r>
            <a:br>
              <a:rPr lang="vi-VN" sz="1200" b="0" i="0" dirty="0">
                <a:solidFill>
                  <a:srgbClr val="464653"/>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Tìm kiếm có thông tin</a:t>
            </a:r>
            <a:br>
              <a:rPr lang="vi-VN" sz="1200" b="0" i="0" dirty="0">
                <a:solidFill>
                  <a:srgbClr val="464653"/>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Tìm kiếm cục bộ</a:t>
            </a:r>
            <a:endParaRPr lang="en-US" sz="1200" b="0" i="0" dirty="0">
              <a:solidFill>
                <a:srgbClr val="464653"/>
              </a:solidFill>
              <a:effectLst/>
              <a:latin typeface="Tahoma" panose="020B0604030504040204" pitchFamily="34" charset="0"/>
            </a:endParaRPr>
          </a:p>
          <a:p>
            <a:pPr marL="63500" indent="0">
              <a:buNone/>
            </a:pPr>
            <a:r>
              <a:rPr lang="vi-VN" sz="1200" b="0" i="0" dirty="0">
                <a:solidFill>
                  <a:srgbClr val="000000"/>
                </a:solidFill>
                <a:effectLst/>
                <a:latin typeface="Tahoma" panose="020B0604030504040204" pitchFamily="34" charset="0"/>
              </a:rPr>
              <a:t>Phần 2: Biểu diễn tri thức và suy diễn logic</a:t>
            </a:r>
            <a:br>
              <a:rPr lang="vi-VN" sz="1200" b="0" i="0" dirty="0">
                <a:solidFill>
                  <a:srgbClr val="000000"/>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Logic mệnh đề</a:t>
            </a:r>
            <a:br>
              <a:rPr lang="vi-VN" sz="1200" b="0" i="0" dirty="0">
                <a:solidFill>
                  <a:srgbClr val="464653"/>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Logic vị từ cấp 1</a:t>
            </a:r>
            <a:endParaRPr lang="en-US" sz="1200" b="0" i="0" dirty="0">
              <a:solidFill>
                <a:srgbClr val="464653"/>
              </a:solidFill>
              <a:effectLst/>
              <a:latin typeface="Tahoma" panose="020B0604030504040204" pitchFamily="34" charset="0"/>
            </a:endParaRPr>
          </a:p>
          <a:p>
            <a:pPr marL="63500" indent="0">
              <a:buNone/>
            </a:pPr>
            <a:r>
              <a:rPr lang="vi-VN" sz="1200" b="0" i="0" dirty="0">
                <a:solidFill>
                  <a:srgbClr val="727CA3"/>
                </a:solidFill>
                <a:effectLst/>
                <a:latin typeface="Wingdings3"/>
              </a:rPr>
              <a:t> </a:t>
            </a:r>
            <a:r>
              <a:rPr lang="vi-VN" sz="1200" b="0" i="0" dirty="0">
                <a:solidFill>
                  <a:srgbClr val="000000"/>
                </a:solidFill>
                <a:effectLst/>
                <a:latin typeface="Tahoma" panose="020B0604030504040204" pitchFamily="34" charset="0"/>
              </a:rPr>
              <a:t>Phần 3: Suy diễn xác suất</a:t>
            </a:r>
            <a:br>
              <a:rPr lang="vi-VN" sz="1200" b="0" i="0" dirty="0">
                <a:solidFill>
                  <a:srgbClr val="000000"/>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Mạng Bayes</a:t>
            </a:r>
            <a:endParaRPr lang="en-US" sz="1200" b="0" i="0" dirty="0">
              <a:solidFill>
                <a:srgbClr val="464653"/>
              </a:solidFill>
              <a:effectLst/>
              <a:latin typeface="Tahoma" panose="020B0604030504040204" pitchFamily="34" charset="0"/>
            </a:endParaRPr>
          </a:p>
          <a:p>
            <a:pPr marL="63500" indent="0">
              <a:buNone/>
            </a:pPr>
            <a:r>
              <a:rPr lang="vi-VN" sz="1200" b="0" i="0" dirty="0">
                <a:solidFill>
                  <a:srgbClr val="727CA3"/>
                </a:solidFill>
                <a:effectLst/>
                <a:latin typeface="Wingdings3"/>
              </a:rPr>
              <a:t> </a:t>
            </a:r>
            <a:r>
              <a:rPr lang="vi-VN" sz="1200" b="0" i="0" dirty="0">
                <a:solidFill>
                  <a:srgbClr val="000000"/>
                </a:solidFill>
                <a:effectLst/>
                <a:latin typeface="Tahoma" panose="020B0604030504040204" pitchFamily="34" charset="0"/>
              </a:rPr>
              <a:t>Phần 4: Học máy</a:t>
            </a:r>
            <a:br>
              <a:rPr lang="vi-VN" sz="1200" b="0" i="0" dirty="0">
                <a:solidFill>
                  <a:srgbClr val="000000"/>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Học cây quyết định</a:t>
            </a:r>
            <a:br>
              <a:rPr lang="vi-VN" sz="1200" b="0" i="0" dirty="0">
                <a:solidFill>
                  <a:srgbClr val="464653"/>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Phân loại Bayes đơn giản</a:t>
            </a:r>
            <a:br>
              <a:rPr lang="vi-VN" sz="1200" b="0" i="0" dirty="0">
                <a:solidFill>
                  <a:srgbClr val="464653"/>
                </a:solidFill>
                <a:effectLst/>
                <a:latin typeface="Tahoma" panose="020B0604030504040204" pitchFamily="34" charset="0"/>
              </a:rPr>
            </a:br>
            <a:r>
              <a:rPr lang="vi-VN" sz="1200" b="0" i="0" dirty="0">
                <a:solidFill>
                  <a:srgbClr val="9FB8CD"/>
                </a:solidFill>
                <a:effectLst/>
                <a:latin typeface="CourierNewPSMT"/>
              </a:rPr>
              <a:t>o </a:t>
            </a:r>
            <a:r>
              <a:rPr lang="vi-VN" sz="1200" b="0" i="0" dirty="0">
                <a:solidFill>
                  <a:srgbClr val="464653"/>
                </a:solidFill>
                <a:effectLst/>
                <a:latin typeface="Tahoma" panose="020B0604030504040204" pitchFamily="34" charset="0"/>
              </a:rPr>
              <a:t>Học dựa trên ví dụ</a:t>
            </a:r>
            <a:r>
              <a:rPr lang="vi-VN" sz="1800" dirty="0"/>
              <a:t> </a:t>
            </a:r>
            <a:br>
              <a:rPr lang="vi-VN" sz="1800" dirty="0"/>
            </a:br>
            <a:endParaRPr lang="en-US" sz="1800" dirty="0"/>
          </a:p>
        </p:txBody>
      </p:sp>
      <p:sp>
        <p:nvSpPr>
          <p:cNvPr id="4" name="Slide Number Placeholder 3">
            <a:extLst>
              <a:ext uri="{FF2B5EF4-FFF2-40B4-BE49-F238E27FC236}">
                <a16:creationId xmlns:a16="http://schemas.microsoft.com/office/drawing/2014/main" id="{82A98A51-7A3B-B09C-F10B-4D83B946E83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19</a:t>
            </a:fld>
            <a:endParaRPr lang="en"/>
          </a:p>
        </p:txBody>
      </p:sp>
    </p:spTree>
    <p:extLst>
      <p:ext uri="{BB962C8B-B14F-4D97-AF65-F5344CB8AC3E}">
        <p14:creationId xmlns:p14="http://schemas.microsoft.com/office/powerpoint/2010/main" val="28965900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D8DE7-8974-0486-424E-012A8C8DB7E6}"/>
              </a:ext>
            </a:extLst>
          </p:cNvPr>
          <p:cNvSpPr>
            <a:spLocks noGrp="1"/>
          </p:cNvSpPr>
          <p:nvPr>
            <p:ph type="title"/>
          </p:nvPr>
        </p:nvSpPr>
        <p:spPr/>
        <p:txBody>
          <a:bodyPr/>
          <a:lstStyle/>
          <a:p>
            <a:r>
              <a:rPr lang="en-US" dirty="0"/>
              <a:t>Thông </a:t>
            </a:r>
            <a:r>
              <a:rPr lang="en-US"/>
              <a:t>tin môn </a:t>
            </a:r>
            <a:r>
              <a:rPr lang="en-US" dirty="0"/>
              <a:t>học</a:t>
            </a:r>
          </a:p>
        </p:txBody>
      </p:sp>
      <p:sp>
        <p:nvSpPr>
          <p:cNvPr id="3" name="Text Placeholder 2">
            <a:extLst>
              <a:ext uri="{FF2B5EF4-FFF2-40B4-BE49-F238E27FC236}">
                <a16:creationId xmlns:a16="http://schemas.microsoft.com/office/drawing/2014/main" id="{852073E9-B0AA-E879-7768-B31536B98BC4}"/>
              </a:ext>
            </a:extLst>
          </p:cNvPr>
          <p:cNvSpPr>
            <a:spLocks noGrp="1"/>
          </p:cNvSpPr>
          <p:nvPr>
            <p:ph type="body" idx="1"/>
          </p:nvPr>
        </p:nvSpPr>
        <p:spPr/>
        <p:txBody>
          <a:bodyPr/>
          <a:lstStyle/>
          <a:p>
            <a:r>
              <a:rPr lang="en-US" dirty="0"/>
              <a:t>Giảng viên: Trần Tiến Công</a:t>
            </a:r>
          </a:p>
          <a:p>
            <a:r>
              <a:rPr lang="en-US" dirty="0"/>
              <a:t>Email: </a:t>
            </a:r>
            <a:r>
              <a:rPr lang="en-US" dirty="0">
                <a:hlinkClick r:id="rId2"/>
              </a:rPr>
              <a:t>congtt@ptit.edu.vn</a:t>
            </a:r>
            <a:endParaRPr lang="en-US" dirty="0"/>
          </a:p>
          <a:p>
            <a:r>
              <a:rPr lang="en-US" dirty="0"/>
              <a:t>Google classroom:</a:t>
            </a:r>
            <a:r>
              <a:rPr lang="en-US" sz="3200" dirty="0"/>
              <a:t> </a:t>
            </a:r>
            <a:r>
              <a:rPr lang="en-US" sz="3200" b="0" i="0" dirty="0">
                <a:solidFill>
                  <a:srgbClr val="1967D2"/>
                </a:solidFill>
                <a:effectLst/>
                <a:latin typeface="Google Sans"/>
              </a:rPr>
              <a:t>lg56yf7</a:t>
            </a:r>
            <a:endParaRPr lang="en-US" dirty="0"/>
          </a:p>
        </p:txBody>
      </p:sp>
      <p:sp>
        <p:nvSpPr>
          <p:cNvPr id="4" name="Slide Number Placeholder 3">
            <a:extLst>
              <a:ext uri="{FF2B5EF4-FFF2-40B4-BE49-F238E27FC236}">
                <a16:creationId xmlns:a16="http://schemas.microsoft.com/office/drawing/2014/main" id="{F029BB5E-75C0-935E-1990-8CE3A399C8C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a:t>
            </a:fld>
            <a:endParaRPr lang="en"/>
          </a:p>
        </p:txBody>
      </p:sp>
    </p:spTree>
    <p:extLst>
      <p:ext uri="{BB962C8B-B14F-4D97-AF65-F5344CB8AC3E}">
        <p14:creationId xmlns:p14="http://schemas.microsoft.com/office/powerpoint/2010/main" val="9037241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Thuật</a:t>
            </a:r>
            <a:r>
              <a:rPr lang="en-US" dirty="0"/>
              <a:t> </a:t>
            </a:r>
            <a:r>
              <a:rPr lang="en-US" dirty="0" err="1"/>
              <a:t>toán</a:t>
            </a:r>
            <a:r>
              <a:rPr lang="en-US" dirty="0"/>
              <a:t> </a:t>
            </a:r>
            <a:r>
              <a:rPr lang="en-US" dirty="0" err="1"/>
              <a:t>tìm</a:t>
            </a:r>
            <a:r>
              <a:rPr lang="en-US" dirty="0"/>
              <a:t> </a:t>
            </a:r>
            <a:r>
              <a:rPr lang="en-US" dirty="0" err="1"/>
              <a:t>đường</a:t>
            </a:r>
            <a:r>
              <a:rPr lang="en-US" dirty="0"/>
              <a:t> A*</a:t>
            </a:r>
          </a:p>
        </p:txBody>
      </p:sp>
      <p:sp>
        <p:nvSpPr>
          <p:cNvPr id="3" name="Text Placeholder 2"/>
          <p:cNvSpPr>
            <a:spLocks noGrp="1"/>
          </p:cNvSpPr>
          <p:nvPr>
            <p:ph type="body" idx="1"/>
          </p:nvPr>
        </p:nvSpPr>
        <p:spPr>
          <a:xfrm>
            <a:off x="1556175" y="1378821"/>
            <a:ext cx="3473025" cy="3042300"/>
          </a:xfrm>
        </p:spPr>
        <p:txBody>
          <a:bodyPr/>
          <a:lstStyle/>
          <a:p>
            <a:r>
              <a:rPr lang="vi-VN" sz="1600" b="1" dirty="0"/>
              <a:t>A*</a:t>
            </a:r>
            <a:r>
              <a:rPr lang="vi-VN" sz="1600" dirty="0"/>
              <a:t> (đọc là </a:t>
            </a:r>
            <a:r>
              <a:rPr lang="vi-VN" sz="1600" i="1" dirty="0"/>
              <a:t>A sao</a:t>
            </a:r>
            <a:r>
              <a:rPr lang="vi-VN" sz="1600" dirty="0"/>
              <a:t>) là thuật toán</a:t>
            </a:r>
            <a:r>
              <a:rPr lang="en-US" sz="1600" dirty="0"/>
              <a:t> AI </a:t>
            </a:r>
            <a:r>
              <a:rPr lang="en-US" sz="1600" dirty="0" err="1"/>
              <a:t>cổ</a:t>
            </a:r>
            <a:r>
              <a:rPr lang="en-US" sz="1600" dirty="0"/>
              <a:t> </a:t>
            </a:r>
            <a:r>
              <a:rPr lang="en-US" sz="1600" dirty="0" err="1"/>
              <a:t>điển</a:t>
            </a:r>
            <a:r>
              <a:rPr lang="en-US" sz="1600" dirty="0"/>
              <a:t> </a:t>
            </a:r>
            <a:r>
              <a:rPr lang="en-US" sz="1600" dirty="0" err="1">
                <a:hlinkClick r:id="rId3" tooltip="Duyệt cây"/>
              </a:rPr>
              <a:t>về</a:t>
            </a:r>
            <a:r>
              <a:rPr lang="en-US" sz="1600" dirty="0">
                <a:hlinkClick r:id="rId3" tooltip="Duyệt cây"/>
              </a:rPr>
              <a:t> </a:t>
            </a:r>
            <a:r>
              <a:rPr lang="vi-VN" sz="1600" dirty="0">
                <a:hlinkClick r:id="rId3" tooltip="Duyệt cây"/>
              </a:rPr>
              <a:t>tìm kiếm trong đồ thị</a:t>
            </a:r>
            <a:r>
              <a:rPr lang="en-US" sz="1600" dirty="0"/>
              <a:t> (1968)</a:t>
            </a:r>
          </a:p>
          <a:p>
            <a:pPr lvl="1">
              <a:buFont typeface="Courier New" pitchFamily="49" charset="0"/>
              <a:buChar char="o"/>
            </a:pPr>
            <a:r>
              <a:rPr lang="vi-VN" sz="1600" dirty="0"/>
              <a:t>sử dụng một "đánh giá heuristic" để xếp loại từng nút theo ước lượng về tuyến đường tốt nhất đi qua nút đó</a:t>
            </a:r>
            <a:endParaRPr lang="en-US" sz="1600" dirty="0"/>
          </a:p>
          <a:p>
            <a:r>
              <a:rPr lang="en-US" sz="1600" dirty="0" err="1"/>
              <a:t>Vẫn</a:t>
            </a:r>
            <a:r>
              <a:rPr lang="en-US" sz="1600" dirty="0"/>
              <a:t> </a:t>
            </a:r>
            <a:r>
              <a:rPr lang="en-US" sz="1600" dirty="0" err="1"/>
              <a:t>được</a:t>
            </a:r>
            <a:r>
              <a:rPr lang="en-US" sz="1600" dirty="0"/>
              <a:t> </a:t>
            </a:r>
            <a:r>
              <a:rPr lang="en-US" sz="1600" dirty="0" err="1"/>
              <a:t>sử</a:t>
            </a:r>
            <a:r>
              <a:rPr lang="en-US" sz="1600" dirty="0"/>
              <a:t> </a:t>
            </a:r>
            <a:r>
              <a:rPr lang="en-US" sz="1600" dirty="0" err="1"/>
              <a:t>dụng</a:t>
            </a:r>
            <a:r>
              <a:rPr lang="en-US" sz="1600" dirty="0"/>
              <a:t> </a:t>
            </a:r>
            <a:r>
              <a:rPr lang="en-US" sz="1600" dirty="0" err="1"/>
              <a:t>phổ</a:t>
            </a:r>
            <a:r>
              <a:rPr lang="en-US" sz="1600" dirty="0"/>
              <a:t> </a:t>
            </a:r>
            <a:r>
              <a:rPr lang="en-US" sz="1600" dirty="0" err="1"/>
              <a:t>biến</a:t>
            </a:r>
            <a:r>
              <a:rPr lang="en-US" sz="1600" dirty="0"/>
              <a:t> </a:t>
            </a:r>
            <a:r>
              <a:rPr lang="en-US" sz="1600" dirty="0" err="1"/>
              <a:t>hiện</a:t>
            </a:r>
            <a:r>
              <a:rPr lang="en-US" sz="1600" dirty="0"/>
              <a:t> nay (Google maps)</a:t>
            </a:r>
          </a:p>
          <a:p>
            <a:endParaRPr lang="en-US" sz="16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20</a:t>
            </a:fld>
            <a:endParaRPr lang="en"/>
          </a:p>
        </p:txBody>
      </p:sp>
      <p:pic>
        <p:nvPicPr>
          <p:cNvPr id="129026" name="Picture 2" descr="https://upload.wikimedia.org/wikipedia/commons/5/5d/Astar_progress_animation.gif"/>
          <p:cNvPicPr>
            <a:picLocks noChangeAspect="1" noChangeArrowheads="1" noCrop="1"/>
          </p:cNvPicPr>
          <p:nvPr/>
        </p:nvPicPr>
        <p:blipFill>
          <a:blip r:embed="rId4"/>
          <a:srcRect/>
          <a:stretch>
            <a:fillRect/>
          </a:stretch>
        </p:blipFill>
        <p:spPr bwMode="auto">
          <a:xfrm>
            <a:off x="5334000" y="1504950"/>
            <a:ext cx="2743200" cy="274320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Thuật</a:t>
            </a:r>
            <a:r>
              <a:rPr lang="en-US" dirty="0"/>
              <a:t> </a:t>
            </a:r>
            <a:r>
              <a:rPr lang="en-US" dirty="0" err="1"/>
              <a:t>toán</a:t>
            </a:r>
            <a:r>
              <a:rPr lang="en-US" dirty="0"/>
              <a:t> </a:t>
            </a:r>
            <a:r>
              <a:rPr lang="en-US" dirty="0" err="1"/>
              <a:t>hồi</a:t>
            </a:r>
            <a:r>
              <a:rPr lang="en-US" dirty="0"/>
              <a:t> </a:t>
            </a:r>
            <a:r>
              <a:rPr lang="en-US" dirty="0" err="1"/>
              <a:t>quy</a:t>
            </a:r>
            <a:r>
              <a:rPr lang="en-US" dirty="0"/>
              <a:t> </a:t>
            </a:r>
            <a:r>
              <a:rPr lang="en-US" dirty="0" err="1"/>
              <a:t>tuyến</a:t>
            </a:r>
            <a:r>
              <a:rPr lang="en-US" dirty="0"/>
              <a:t> </a:t>
            </a:r>
            <a:r>
              <a:rPr lang="en-US" dirty="0" err="1"/>
              <a:t>tính</a:t>
            </a:r>
            <a:endParaRPr lang="en-US" dirty="0"/>
          </a:p>
        </p:txBody>
      </p:sp>
      <p:sp>
        <p:nvSpPr>
          <p:cNvPr id="3" name="Text Placeholder 2"/>
          <p:cNvSpPr>
            <a:spLocks noGrp="1"/>
          </p:cNvSpPr>
          <p:nvPr>
            <p:ph type="body" idx="1"/>
          </p:nvPr>
        </p:nvSpPr>
        <p:spPr>
          <a:xfrm>
            <a:off x="1556175" y="1378821"/>
            <a:ext cx="3473025" cy="3042300"/>
          </a:xfrm>
        </p:spPr>
        <p:txBody>
          <a:bodyPr/>
          <a:lstStyle/>
          <a:p>
            <a:r>
              <a:rPr lang="en-US" sz="1800" b="1" dirty="0"/>
              <a:t>H</a:t>
            </a:r>
            <a:r>
              <a:rPr lang="vi-VN" sz="1800" b="1" dirty="0"/>
              <a:t>ồi quy tuyến tính</a:t>
            </a:r>
            <a:r>
              <a:rPr lang="vi-VN" sz="1800" dirty="0"/>
              <a:t> là một phương pháp phân tích quan hệ giữa biến phụ thuộc Y với một hay nhiều biến độc lập X</a:t>
            </a:r>
            <a:endParaRPr lang="en-US" sz="1800" dirty="0"/>
          </a:p>
          <a:p>
            <a:r>
              <a:rPr lang="vi-VN" sz="1800" dirty="0"/>
              <a:t>Mô hình hóa sử dụng </a:t>
            </a:r>
            <a:r>
              <a:rPr lang="vi-VN" sz="1800" dirty="0">
                <a:hlinkClick r:id="rId3"/>
              </a:rPr>
              <a:t>hàm tuyến tính</a:t>
            </a:r>
            <a:r>
              <a:rPr lang="vi-VN" sz="1800" dirty="0"/>
              <a:t> (bậc 1)</a:t>
            </a:r>
            <a:endParaRPr lang="en-US" sz="1800" dirty="0"/>
          </a:p>
          <a:p>
            <a:r>
              <a:rPr lang="vi-VN" sz="1800" dirty="0"/>
              <a:t>Các tham số của mô hình (hay hàm số) được ước lượng từ </a:t>
            </a:r>
            <a:r>
              <a:rPr lang="vi-VN" sz="1800" b="1" dirty="0"/>
              <a:t>dữ liệu</a:t>
            </a:r>
            <a:endParaRPr lang="en-US" sz="18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21</a:t>
            </a:fld>
            <a:endParaRPr lang="en"/>
          </a:p>
        </p:txBody>
      </p:sp>
      <p:sp>
        <p:nvSpPr>
          <p:cNvPr id="6" name="Rectangle 5"/>
          <p:cNvSpPr/>
          <p:nvPr/>
        </p:nvSpPr>
        <p:spPr>
          <a:xfrm>
            <a:off x="5105400" y="4248150"/>
            <a:ext cx="2948243" cy="253916"/>
          </a:xfrm>
          <a:prstGeom prst="rect">
            <a:avLst/>
          </a:prstGeom>
        </p:spPr>
        <p:txBody>
          <a:bodyPr wrap="none">
            <a:spAutoFit/>
          </a:bodyPr>
          <a:lstStyle/>
          <a:p>
            <a:r>
              <a:rPr lang="en-US" sz="1050" dirty="0"/>
              <a:t>https://en.wikipedia.org/wiki/Linear_regression</a:t>
            </a:r>
          </a:p>
        </p:txBody>
      </p:sp>
      <p:pic>
        <p:nvPicPr>
          <p:cNvPr id="143364" name="Picture 4" descr="https://upload.wikimedia.org/wikipedia/commons/thumb/5/53/Linear_least_squares_example2.png/220px-Linear_least_squares_example2.png"/>
          <p:cNvPicPr>
            <a:picLocks noChangeAspect="1" noChangeArrowheads="1"/>
          </p:cNvPicPr>
          <p:nvPr/>
        </p:nvPicPr>
        <p:blipFill>
          <a:blip r:embed="rId4"/>
          <a:srcRect/>
          <a:stretch>
            <a:fillRect/>
          </a:stretch>
        </p:blipFill>
        <p:spPr bwMode="auto">
          <a:xfrm>
            <a:off x="5486400" y="1504950"/>
            <a:ext cx="2095500" cy="263842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DeepFake</a:t>
            </a:r>
            <a:endParaRPr lang="en-US" dirty="0"/>
          </a:p>
        </p:txBody>
      </p:sp>
      <p:sp>
        <p:nvSpPr>
          <p:cNvPr id="3" name="Text Placeholder 2"/>
          <p:cNvSpPr>
            <a:spLocks noGrp="1"/>
          </p:cNvSpPr>
          <p:nvPr>
            <p:ph type="body" idx="1"/>
          </p:nvPr>
        </p:nvSpPr>
        <p:spPr>
          <a:xfrm>
            <a:off x="3623362" y="4090455"/>
            <a:ext cx="2482425" cy="401571"/>
          </a:xfrm>
        </p:spPr>
        <p:txBody>
          <a:bodyPr/>
          <a:lstStyle/>
          <a:p>
            <a:pPr marL="63500" indent="0">
              <a:buNone/>
            </a:pPr>
            <a:r>
              <a:rPr lang="en-US" sz="1200" dirty="0"/>
              <a:t>https://youtu.be/gLoI9hAX9dw</a:t>
            </a:r>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22</a:t>
            </a:fld>
            <a:endParaRPr lang="en"/>
          </a:p>
        </p:txBody>
      </p:sp>
      <p:pic>
        <p:nvPicPr>
          <p:cNvPr id="5" name="yt1s.com - Its Getting Harder to Spot a Deep Fake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32099" y="1344431"/>
            <a:ext cx="4533425" cy="2550052"/>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Học</a:t>
            </a:r>
            <a:r>
              <a:rPr lang="en-US" dirty="0"/>
              <a:t> </a:t>
            </a:r>
            <a:r>
              <a:rPr lang="en-US" dirty="0" err="1"/>
              <a:t>sâu</a:t>
            </a:r>
            <a:endParaRPr lang="en-US" dirty="0"/>
          </a:p>
        </p:txBody>
      </p:sp>
      <p:sp>
        <p:nvSpPr>
          <p:cNvPr id="3" name="Text Placeholder 2"/>
          <p:cNvSpPr>
            <a:spLocks noGrp="1"/>
          </p:cNvSpPr>
          <p:nvPr>
            <p:ph type="body" idx="1"/>
          </p:nvPr>
        </p:nvSpPr>
        <p:spPr>
          <a:xfrm>
            <a:off x="1556175" y="1378821"/>
            <a:ext cx="3168225" cy="3042300"/>
          </a:xfrm>
        </p:spPr>
        <p:txBody>
          <a:bodyPr/>
          <a:lstStyle/>
          <a:p>
            <a:r>
              <a:rPr lang="vi-VN" sz="1600" dirty="0"/>
              <a:t>Học sâu đạt được sức mạnh và tính linh hoạt tuyệt vời bằng cách học </a:t>
            </a:r>
            <a:r>
              <a:rPr lang="en-US" sz="1600" dirty="0" err="1"/>
              <a:t>một</a:t>
            </a:r>
            <a:r>
              <a:rPr lang="en-US" sz="1600" dirty="0"/>
              <a:t> </a:t>
            </a:r>
            <a:r>
              <a:rPr lang="vi-VN" sz="1600" dirty="0"/>
              <a:t>hệ thống phân cấp các khái niệm lồng nhau</a:t>
            </a:r>
            <a:endParaRPr lang="en-US" sz="1600" dirty="0"/>
          </a:p>
          <a:p>
            <a:pPr lvl="1"/>
            <a:r>
              <a:rPr lang="vi-VN" sz="1600" dirty="0"/>
              <a:t>mỗi </a:t>
            </a:r>
            <a:r>
              <a:rPr lang="en-US" sz="1600" dirty="0" err="1"/>
              <a:t>lớp</a:t>
            </a:r>
            <a:r>
              <a:rPr lang="en-US" sz="1600" dirty="0"/>
              <a:t> </a:t>
            </a:r>
            <a:r>
              <a:rPr lang="en-US" sz="1600" dirty="0" err="1"/>
              <a:t>đều</a:t>
            </a:r>
            <a:r>
              <a:rPr lang="en-US" sz="1600" dirty="0"/>
              <a:t> </a:t>
            </a:r>
            <a:r>
              <a:rPr lang="en-US" sz="1600" dirty="0" err="1"/>
              <a:t>đưa</a:t>
            </a:r>
            <a:r>
              <a:rPr lang="en-US" sz="1600" dirty="0"/>
              <a:t> </a:t>
            </a:r>
            <a:r>
              <a:rPr lang="en-US" sz="1600" dirty="0" err="1"/>
              <a:t>ra</a:t>
            </a:r>
            <a:r>
              <a:rPr lang="en-US" sz="1600" dirty="0"/>
              <a:t> </a:t>
            </a:r>
            <a:r>
              <a:rPr lang="en-US" sz="1600" dirty="0" err="1"/>
              <a:t>một</a:t>
            </a:r>
            <a:r>
              <a:rPr lang="en-US" sz="1600" dirty="0"/>
              <a:t> </a:t>
            </a:r>
            <a:r>
              <a:rPr lang="vi-VN" sz="1600" dirty="0"/>
              <a:t>khái niệm </a:t>
            </a:r>
            <a:r>
              <a:rPr lang="en-US" sz="1600" dirty="0" err="1"/>
              <a:t>trừu</a:t>
            </a:r>
            <a:r>
              <a:rPr lang="en-US" sz="1600" dirty="0"/>
              <a:t> </a:t>
            </a:r>
            <a:r>
              <a:rPr lang="en-US" sz="1600" dirty="0" err="1"/>
              <a:t>tượng</a:t>
            </a:r>
            <a:endParaRPr lang="en-US" sz="1600" dirty="0"/>
          </a:p>
          <a:p>
            <a:pPr lvl="1"/>
            <a:r>
              <a:rPr lang="vi-VN" sz="1600" dirty="0"/>
              <a:t>các khái niệm trừu tượng được tính theo khái niệm ít trừu tượng hơn</a:t>
            </a:r>
            <a:endParaRPr lang="en-US" sz="16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23</a:t>
            </a:fld>
            <a:endParaRPr lang="en"/>
          </a:p>
        </p:txBody>
      </p:sp>
      <p:pic>
        <p:nvPicPr>
          <p:cNvPr id="145410" name="Picture 2" descr="https://miro.medium.com/max/1400/1*goFgCUHprcroxSLZvROjpg.jpeg"/>
          <p:cNvPicPr>
            <a:picLocks noChangeAspect="1" noChangeArrowheads="1"/>
          </p:cNvPicPr>
          <p:nvPr/>
        </p:nvPicPr>
        <p:blipFill>
          <a:blip r:embed="rId3"/>
          <a:srcRect/>
          <a:stretch>
            <a:fillRect/>
          </a:stretch>
        </p:blipFill>
        <p:spPr bwMode="auto">
          <a:xfrm>
            <a:off x="5257800" y="1809750"/>
            <a:ext cx="2972861" cy="1981200"/>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6" name="Rectangle 5"/>
          <p:cNvSpPr/>
          <p:nvPr/>
        </p:nvSpPr>
        <p:spPr>
          <a:xfrm>
            <a:off x="1447800" y="4171950"/>
            <a:ext cx="3962944" cy="307777"/>
          </a:xfrm>
          <a:prstGeom prst="rect">
            <a:avLst/>
          </a:prstGeom>
        </p:spPr>
        <p:txBody>
          <a:bodyPr wrap="none">
            <a:spAutoFit/>
          </a:bodyPr>
          <a:lstStyle/>
          <a:p>
            <a:r>
              <a:rPr lang="en-US" dirty="0"/>
              <a:t>https://www.youtube.com/watch?v=aircAruvnKk</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Ví</a:t>
            </a:r>
            <a:r>
              <a:rPr lang="en-US" dirty="0"/>
              <a:t> </a:t>
            </a:r>
            <a:r>
              <a:rPr lang="en-US" dirty="0" err="1"/>
              <a:t>dụ</a:t>
            </a:r>
            <a:r>
              <a:rPr lang="en-US" dirty="0"/>
              <a:t> </a:t>
            </a:r>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24</a:t>
            </a:fld>
            <a:endParaRPr lang="en"/>
          </a:p>
        </p:txBody>
      </p:sp>
      <p:pic>
        <p:nvPicPr>
          <p:cNvPr id="147458" name="Picture 2" descr="A Primer on Deep Learning - DataRobot AI Cloud"/>
          <p:cNvPicPr>
            <a:picLocks noChangeAspect="1" noChangeArrowheads="1"/>
          </p:cNvPicPr>
          <p:nvPr/>
        </p:nvPicPr>
        <p:blipFill>
          <a:blip r:embed="rId3"/>
          <a:srcRect t="15275"/>
          <a:stretch>
            <a:fillRect/>
          </a:stretch>
        </p:blipFill>
        <p:spPr bwMode="auto">
          <a:xfrm>
            <a:off x="1905000" y="1428750"/>
            <a:ext cx="6025879" cy="2993041"/>
          </a:xfrm>
          <a:prstGeom prst="rect">
            <a:avLst/>
          </a:prstGeom>
          <a:noFill/>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Tahoma" pitchFamily="34" charset="0"/>
                <a:ea typeface="Tahoma" pitchFamily="34" charset="0"/>
                <a:cs typeface="Tahoma" pitchFamily="34" charset="0"/>
              </a:rPr>
              <a:t>Nguyên nhân cho sự bùng nổ của học sâu</a:t>
            </a:r>
            <a:endParaRPr>
              <a:latin typeface="Tahoma" pitchFamily="34" charset="0"/>
              <a:ea typeface="Tahoma" pitchFamily="34" charset="0"/>
              <a:cs typeface="Tahoma" pitchFamily="34" charset="0"/>
            </a:endParaRPr>
          </a:p>
        </p:txBody>
      </p:sp>
      <p:sp>
        <p:nvSpPr>
          <p:cNvPr id="131" name="Google Shape;131;p22"/>
          <p:cNvSpPr txBox="1">
            <a:spLocks noGrp="1"/>
          </p:cNvSpPr>
          <p:nvPr>
            <p:ph type="body" idx="1"/>
          </p:nvPr>
        </p:nvSpPr>
        <p:spPr>
          <a:xfrm>
            <a:off x="1556175" y="1419658"/>
            <a:ext cx="2132700" cy="3460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err="1">
                <a:latin typeface="Tahoma" pitchFamily="34" charset="0"/>
                <a:ea typeface="Tahoma" pitchFamily="34" charset="0"/>
                <a:cs typeface="Tahoma" pitchFamily="34" charset="0"/>
              </a:rPr>
              <a:t>Tính</a:t>
            </a:r>
            <a:r>
              <a:rPr lang="en-US" b="1" dirty="0">
                <a:latin typeface="Tahoma" pitchFamily="34" charset="0"/>
                <a:ea typeface="Tahoma" pitchFamily="34" charset="0"/>
                <a:cs typeface="Tahoma" pitchFamily="34" charset="0"/>
              </a:rPr>
              <a:t> </a:t>
            </a:r>
            <a:r>
              <a:rPr lang="en-US" b="1" dirty="0" err="1">
                <a:latin typeface="Tahoma" pitchFamily="34" charset="0"/>
                <a:ea typeface="Tahoma" pitchFamily="34" charset="0"/>
                <a:cs typeface="Tahoma" pitchFamily="34" charset="0"/>
              </a:rPr>
              <a:t>toán</a:t>
            </a:r>
            <a:r>
              <a:rPr lang="en-US" b="1" dirty="0">
                <a:latin typeface="Tahoma" pitchFamily="34" charset="0"/>
                <a:ea typeface="Tahoma" pitchFamily="34" charset="0"/>
                <a:cs typeface="Tahoma" pitchFamily="34" charset="0"/>
              </a:rPr>
              <a:t> </a:t>
            </a:r>
            <a:r>
              <a:rPr lang="en-US" b="1" dirty="0" err="1">
                <a:latin typeface="Tahoma" pitchFamily="34" charset="0"/>
                <a:ea typeface="Tahoma" pitchFamily="34" charset="0"/>
                <a:cs typeface="Tahoma" pitchFamily="34" charset="0"/>
              </a:rPr>
              <a:t>giá</a:t>
            </a:r>
            <a:r>
              <a:rPr lang="en-US" b="1" dirty="0">
                <a:latin typeface="Tahoma" pitchFamily="34" charset="0"/>
                <a:ea typeface="Tahoma" pitchFamily="34" charset="0"/>
                <a:cs typeface="Tahoma" pitchFamily="34" charset="0"/>
              </a:rPr>
              <a:t> </a:t>
            </a:r>
            <a:r>
              <a:rPr lang="en-US" b="1" dirty="0" err="1">
                <a:latin typeface="Tahoma" pitchFamily="34" charset="0"/>
                <a:ea typeface="Tahoma" pitchFamily="34" charset="0"/>
                <a:cs typeface="Tahoma" pitchFamily="34" charset="0"/>
              </a:rPr>
              <a:t>rẻ</a:t>
            </a:r>
            <a:endParaRPr b="1">
              <a:latin typeface="Tahoma" pitchFamily="34" charset="0"/>
              <a:ea typeface="Tahoma" pitchFamily="34" charset="0"/>
              <a:cs typeface="Tahoma" pitchFamily="34" charset="0"/>
            </a:endParaRPr>
          </a:p>
          <a:p>
            <a:pPr marL="0" lvl="0" indent="0">
              <a:buNone/>
            </a:pPr>
            <a:r>
              <a:rPr lang="vi-VN" dirty="0">
                <a:latin typeface="Tahoma" pitchFamily="34" charset="0"/>
                <a:ea typeface="Tahoma" pitchFamily="34" charset="0"/>
                <a:cs typeface="Tahoma" pitchFamily="34" charset="0"/>
              </a:rPr>
              <a:t>GPU vượt trội không chỉ trong các trò chơi cao cấp mà còn cực kỳ mạnh mẽ trong tính toán toán học cần thiết cho việc học sâu</a:t>
            </a:r>
            <a:endParaRPr>
              <a:latin typeface="Tahoma" pitchFamily="34" charset="0"/>
              <a:ea typeface="Tahoma" pitchFamily="34" charset="0"/>
              <a:cs typeface="Tahoma" pitchFamily="34" charset="0"/>
            </a:endParaRPr>
          </a:p>
        </p:txBody>
      </p:sp>
      <p:sp>
        <p:nvSpPr>
          <p:cNvPr id="132" name="Google Shape;132;p22"/>
          <p:cNvSpPr txBox="1">
            <a:spLocks noGrp="1"/>
          </p:cNvSpPr>
          <p:nvPr>
            <p:ph type="body" idx="2"/>
          </p:nvPr>
        </p:nvSpPr>
        <p:spPr>
          <a:xfrm>
            <a:off x="3798226" y="1419658"/>
            <a:ext cx="2132700" cy="3460200"/>
          </a:xfrm>
          <a:prstGeom prst="rect">
            <a:avLst/>
          </a:prstGeom>
        </p:spPr>
        <p:txBody>
          <a:bodyPr spcFirstLastPara="1" wrap="square" lIns="91425" tIns="91425" rIns="91425" bIns="91425" anchor="t" anchorCtr="0">
            <a:noAutofit/>
          </a:bodyPr>
          <a:lstStyle/>
          <a:p>
            <a:pPr marL="0" indent="0">
              <a:buNone/>
            </a:pPr>
            <a:r>
              <a:rPr lang="en" b="1" dirty="0">
                <a:latin typeface="Tahoma" pitchFamily="34" charset="0"/>
                <a:ea typeface="Tahoma" pitchFamily="34" charset="0"/>
                <a:cs typeface="Tahoma" pitchFamily="34" charset="0"/>
              </a:rPr>
              <a:t>Dữ liệu lớn (</a:t>
            </a:r>
            <a:r>
              <a:rPr lang="en-US" b="1" dirty="0">
                <a:latin typeface="Tahoma" pitchFamily="34" charset="0"/>
                <a:ea typeface="Tahoma" pitchFamily="34" charset="0"/>
                <a:cs typeface="Tahoma" pitchFamily="34" charset="0"/>
              </a:rPr>
              <a:t>Big Data</a:t>
            </a:r>
            <a:r>
              <a:rPr lang="en" b="1" dirty="0">
                <a:latin typeface="Tahoma" pitchFamily="34" charset="0"/>
                <a:ea typeface="Tahoma" pitchFamily="34" charset="0"/>
                <a:cs typeface="Tahoma" pitchFamily="34" charset="0"/>
              </a:rPr>
              <a:t>)</a:t>
            </a:r>
            <a:endParaRPr b="1">
              <a:latin typeface="Tahoma" pitchFamily="34" charset="0"/>
              <a:ea typeface="Tahoma" pitchFamily="34" charset="0"/>
              <a:cs typeface="Tahoma" pitchFamily="34" charset="0"/>
            </a:endParaRPr>
          </a:p>
          <a:p>
            <a:pPr marL="0" lvl="0" indent="0">
              <a:buNone/>
            </a:pPr>
            <a:r>
              <a:rPr lang="vi-VN" dirty="0">
                <a:latin typeface="Tahoma" pitchFamily="34" charset="0"/>
                <a:ea typeface="Tahoma" pitchFamily="34" charset="0"/>
                <a:cs typeface="Tahoma" pitchFamily="34" charset="0"/>
              </a:rPr>
              <a:t>Riêng Facebook tạo ra 4 petabyte dữ liệu mỗi ngày, dữ liệu này chủ yếu </a:t>
            </a:r>
            <a:r>
              <a:rPr lang="en-US" dirty="0" err="1">
                <a:latin typeface="Tahoma" pitchFamily="34" charset="0"/>
                <a:ea typeface="Tahoma" pitchFamily="34" charset="0"/>
                <a:cs typeface="Tahoma" pitchFamily="34" charset="0"/>
              </a:rPr>
              <a:t>là</a:t>
            </a:r>
            <a:r>
              <a:rPr lang="en-US" dirty="0">
                <a:latin typeface="Tahoma" pitchFamily="34" charset="0"/>
                <a:ea typeface="Tahoma" pitchFamily="34" charset="0"/>
                <a:cs typeface="Tahoma" pitchFamily="34" charset="0"/>
              </a:rPr>
              <a:t> </a:t>
            </a:r>
            <a:r>
              <a:rPr lang="vi-VN" dirty="0">
                <a:latin typeface="Tahoma" pitchFamily="34" charset="0"/>
                <a:ea typeface="Tahoma" pitchFamily="34" charset="0"/>
                <a:cs typeface="Tahoma" pitchFamily="34" charset="0"/>
              </a:rPr>
              <a:t>ảnh và video, tin nhắn, bình luận, v.v.</a:t>
            </a:r>
            <a:endParaRPr>
              <a:latin typeface="Tahoma" pitchFamily="34" charset="0"/>
              <a:ea typeface="Tahoma" pitchFamily="34" charset="0"/>
              <a:cs typeface="Tahoma" pitchFamily="34" charset="0"/>
            </a:endParaRPr>
          </a:p>
        </p:txBody>
      </p:sp>
      <p:sp>
        <p:nvSpPr>
          <p:cNvPr id="133" name="Google Shape;133;p22"/>
          <p:cNvSpPr txBox="1">
            <a:spLocks noGrp="1"/>
          </p:cNvSpPr>
          <p:nvPr>
            <p:ph type="body" idx="3"/>
          </p:nvPr>
        </p:nvSpPr>
        <p:spPr>
          <a:xfrm>
            <a:off x="6040277" y="1419658"/>
            <a:ext cx="2132700" cy="3460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latin typeface="Tahoma" pitchFamily="34" charset="0"/>
                <a:ea typeface="Tahoma" pitchFamily="34" charset="0"/>
                <a:cs typeface="Tahoma" pitchFamily="34" charset="0"/>
              </a:rPr>
              <a:t>Công nghệ mới về rút gọn tốc độ tính toán</a:t>
            </a:r>
            <a:endParaRPr b="1">
              <a:latin typeface="Tahoma" pitchFamily="34" charset="0"/>
              <a:ea typeface="Tahoma" pitchFamily="34" charset="0"/>
              <a:cs typeface="Tahoma" pitchFamily="34" charset="0"/>
            </a:endParaRPr>
          </a:p>
          <a:p>
            <a:pPr marL="0" lvl="0" indent="0" algn="l" rtl="0">
              <a:spcBef>
                <a:spcPts val="600"/>
              </a:spcBef>
              <a:spcAft>
                <a:spcPts val="0"/>
              </a:spcAft>
              <a:buNone/>
            </a:pPr>
            <a:r>
              <a:rPr lang="en-US" dirty="0" err="1">
                <a:latin typeface="Tahoma" pitchFamily="34" charset="0"/>
                <a:ea typeface="Tahoma" pitchFamily="34" charset="0"/>
                <a:cs typeface="Tahoma" pitchFamily="34" charset="0"/>
              </a:rPr>
              <a:t>Các</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nghiên</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cứu</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mới</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đưa</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ra</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các</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phương</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pháp</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tính</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toán</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vượt</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trội</a:t>
            </a:r>
            <a:endParaRPr>
              <a:latin typeface="Tahoma" pitchFamily="34" charset="0"/>
              <a:ea typeface="Tahoma" pitchFamily="34" charset="0"/>
              <a:cs typeface="Tahoma" pitchFamily="34" charset="0"/>
            </a:endParaRPr>
          </a:p>
          <a:p>
            <a:pPr marL="0" lvl="0" indent="0" algn="l" rtl="0">
              <a:spcBef>
                <a:spcPts val="600"/>
              </a:spcBef>
              <a:spcAft>
                <a:spcPts val="0"/>
              </a:spcAft>
              <a:buNone/>
            </a:pPr>
            <a:endParaRPr>
              <a:latin typeface="Tahoma" pitchFamily="34" charset="0"/>
              <a:ea typeface="Tahoma" pitchFamily="34" charset="0"/>
              <a:cs typeface="Tahoma" pitchFamily="34" charset="0"/>
            </a:endParaRPr>
          </a:p>
        </p:txBody>
      </p:sp>
      <p:sp>
        <p:nvSpPr>
          <p:cNvPr id="134" name="Google Shape;134;p22"/>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9"/>
          <p:cNvSpPr txBox="1">
            <a:spLocks noGrp="1"/>
          </p:cNvSpPr>
          <p:nvPr>
            <p:ph type="ctrTitle" idx="4294967295"/>
          </p:nvPr>
        </p:nvSpPr>
        <p:spPr>
          <a:xfrm>
            <a:off x="1848175" y="884162"/>
            <a:ext cx="5997000" cy="8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latin typeface="Tahoma" pitchFamily="34" charset="0"/>
                <a:ea typeface="Tahoma" pitchFamily="34" charset="0"/>
                <a:cs typeface="Tahoma" pitchFamily="34" charset="0"/>
              </a:rPr>
              <a:t>4 tỷ thiết bị</a:t>
            </a:r>
            <a:endParaRPr sz="3000">
              <a:latin typeface="Tahoma" pitchFamily="34" charset="0"/>
              <a:ea typeface="Tahoma" pitchFamily="34" charset="0"/>
              <a:cs typeface="Tahoma" pitchFamily="34" charset="0"/>
            </a:endParaRPr>
          </a:p>
        </p:txBody>
      </p:sp>
      <p:sp>
        <p:nvSpPr>
          <p:cNvPr id="194" name="Google Shape;194;p29"/>
          <p:cNvSpPr txBox="1">
            <a:spLocks noGrp="1"/>
          </p:cNvSpPr>
          <p:nvPr>
            <p:ph type="subTitle" idx="4294967295"/>
          </p:nvPr>
        </p:nvSpPr>
        <p:spPr>
          <a:xfrm>
            <a:off x="6733600" y="1078862"/>
            <a:ext cx="1337700" cy="4632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US" sz="1800" dirty="0"/>
              <a:t>N</a:t>
            </a:r>
            <a:r>
              <a:rPr lang="en" sz="1800" dirty="0"/>
              <a:t>hận diện giọng nói bằng AI</a:t>
            </a:r>
            <a:endParaRPr sz="1800"/>
          </a:p>
        </p:txBody>
      </p:sp>
      <p:sp>
        <p:nvSpPr>
          <p:cNvPr id="195" name="Google Shape;195;p29"/>
          <p:cNvSpPr txBox="1">
            <a:spLocks noGrp="1"/>
          </p:cNvSpPr>
          <p:nvPr>
            <p:ph type="ctrTitle" idx="4294967295"/>
          </p:nvPr>
        </p:nvSpPr>
        <p:spPr>
          <a:xfrm>
            <a:off x="1848175" y="3319112"/>
            <a:ext cx="5997000" cy="8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t>38%</a:t>
            </a:r>
            <a:endParaRPr sz="3000"/>
          </a:p>
        </p:txBody>
      </p:sp>
      <p:sp>
        <p:nvSpPr>
          <p:cNvPr id="196" name="Google Shape;196;p29"/>
          <p:cNvSpPr txBox="1">
            <a:spLocks noGrp="1"/>
          </p:cNvSpPr>
          <p:nvPr>
            <p:ph type="subTitle" idx="4294967295"/>
          </p:nvPr>
        </p:nvSpPr>
        <p:spPr>
          <a:xfrm>
            <a:off x="6733600" y="3513812"/>
            <a:ext cx="1337700" cy="4632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dirty="0"/>
              <a:t>Số người sẽ mất việc vì AI (2030)</a:t>
            </a:r>
            <a:endParaRPr sz="1800"/>
          </a:p>
        </p:txBody>
      </p:sp>
      <p:sp>
        <p:nvSpPr>
          <p:cNvPr id="197" name="Google Shape;197;p29"/>
          <p:cNvSpPr txBox="1">
            <a:spLocks noGrp="1"/>
          </p:cNvSpPr>
          <p:nvPr>
            <p:ph type="ctrTitle" idx="4294967295"/>
          </p:nvPr>
        </p:nvSpPr>
        <p:spPr>
          <a:xfrm>
            <a:off x="1848175" y="2123482"/>
            <a:ext cx="5997000" cy="8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dirty="0">
                <a:latin typeface="Tahoma" pitchFamily="34" charset="0"/>
                <a:ea typeface="Tahoma" pitchFamily="34" charset="0"/>
                <a:cs typeface="Tahoma" pitchFamily="34" charset="0"/>
              </a:rPr>
              <a:t>60 tỷ đô</a:t>
            </a:r>
            <a:endParaRPr sz="3000">
              <a:latin typeface="Tahoma" pitchFamily="34" charset="0"/>
              <a:ea typeface="Tahoma" pitchFamily="34" charset="0"/>
              <a:cs typeface="Tahoma" pitchFamily="34" charset="0"/>
            </a:endParaRPr>
          </a:p>
        </p:txBody>
      </p:sp>
      <p:sp>
        <p:nvSpPr>
          <p:cNvPr id="198" name="Google Shape;198;p29"/>
          <p:cNvSpPr txBox="1">
            <a:spLocks noGrp="1"/>
          </p:cNvSpPr>
          <p:nvPr>
            <p:ph type="subTitle" idx="4294967295"/>
          </p:nvPr>
        </p:nvSpPr>
        <p:spPr>
          <a:xfrm>
            <a:off x="6733600" y="2274293"/>
            <a:ext cx="1337700" cy="4632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US" sz="1800" dirty="0"/>
              <a:t>N</a:t>
            </a:r>
            <a:r>
              <a:rPr lang="en" sz="1800" dirty="0"/>
              <a:t>hảy vọt từ 1.4 tỷ đô</a:t>
            </a:r>
            <a:endParaRPr sz="1800"/>
          </a:p>
        </p:txBody>
      </p:sp>
      <p:sp>
        <p:nvSpPr>
          <p:cNvPr id="199" name="Google Shape;199;p29"/>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26</a:t>
            </a:fld>
            <a:endParaRPr/>
          </a:p>
        </p:txBody>
      </p:sp>
      <p:cxnSp>
        <p:nvCxnSpPr>
          <p:cNvPr id="200" name="Google Shape;200;p29"/>
          <p:cNvCxnSpPr/>
          <p:nvPr/>
        </p:nvCxnSpPr>
        <p:spPr>
          <a:xfrm>
            <a:off x="1983900" y="1888799"/>
            <a:ext cx="6120600" cy="0"/>
          </a:xfrm>
          <a:prstGeom prst="straightConnector1">
            <a:avLst/>
          </a:prstGeom>
          <a:noFill/>
          <a:ln w="9525" cap="flat" cmpd="sng">
            <a:solidFill>
              <a:srgbClr val="B7B7B7"/>
            </a:solidFill>
            <a:prstDash val="dash"/>
            <a:round/>
            <a:headEnd type="none" w="med" len="med"/>
            <a:tailEnd type="none" w="med" len="med"/>
          </a:ln>
        </p:spPr>
      </p:cxnSp>
      <p:cxnSp>
        <p:nvCxnSpPr>
          <p:cNvPr id="201" name="Google Shape;201;p29"/>
          <p:cNvCxnSpPr/>
          <p:nvPr/>
        </p:nvCxnSpPr>
        <p:spPr>
          <a:xfrm>
            <a:off x="1983900" y="3177737"/>
            <a:ext cx="6120600" cy="0"/>
          </a:xfrm>
          <a:prstGeom prst="straightConnector1">
            <a:avLst/>
          </a:prstGeom>
          <a:noFill/>
          <a:ln w="9525" cap="flat" cmpd="sng">
            <a:solidFill>
              <a:srgbClr val="B7B7B7"/>
            </a:solidFill>
            <a:prstDash val="dash"/>
            <a:round/>
            <a:headEnd type="none" w="med" len="med"/>
            <a:tailEnd type="none" w="med" len="med"/>
          </a:ln>
        </p:spPr>
      </p:cxnSp>
      <p:sp>
        <p:nvSpPr>
          <p:cNvPr id="11" name="Rectangle 10"/>
          <p:cNvSpPr/>
          <p:nvPr/>
        </p:nvSpPr>
        <p:spPr>
          <a:xfrm>
            <a:off x="1371600" y="4171950"/>
            <a:ext cx="3020379" cy="307777"/>
          </a:xfrm>
          <a:prstGeom prst="rect">
            <a:avLst/>
          </a:prstGeom>
        </p:spPr>
        <p:txBody>
          <a:bodyPr wrap="none">
            <a:spAutoFit/>
          </a:bodyPr>
          <a:lstStyle/>
          <a:p>
            <a:r>
              <a:rPr lang="en-US" dirty="0"/>
              <a:t>https://techjury.net/blog/ai-statistics/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8"/>
          <p:cNvSpPr txBox="1">
            <a:spLocks noGrp="1"/>
          </p:cNvSpPr>
          <p:nvPr>
            <p:ph type="ctrTitle" idx="4294967295"/>
          </p:nvPr>
        </p:nvSpPr>
        <p:spPr>
          <a:xfrm>
            <a:off x="1783575" y="1583350"/>
            <a:ext cx="6115800" cy="1159800"/>
          </a:xfrm>
          <a:prstGeom prst="rect">
            <a:avLst/>
          </a:prstGeom>
        </p:spPr>
        <p:txBody>
          <a:bodyPr spcFirstLastPara="1" wrap="square" lIns="91425" tIns="91425" rIns="91425" bIns="91425" anchor="b" anchorCtr="0">
            <a:noAutofit/>
          </a:bodyPr>
          <a:lstStyle/>
          <a:p>
            <a:pPr lvl="0" algn="ctr"/>
            <a:r>
              <a:rPr lang="en-US" sz="7200" dirty="0"/>
              <a:t>$15.7 trillion</a:t>
            </a:r>
            <a:endParaRPr sz="7200"/>
          </a:p>
        </p:txBody>
      </p:sp>
      <p:sp>
        <p:nvSpPr>
          <p:cNvPr id="186" name="Google Shape;186;p28"/>
          <p:cNvSpPr txBox="1">
            <a:spLocks noGrp="1"/>
          </p:cNvSpPr>
          <p:nvPr>
            <p:ph type="subTitle" idx="4294967295"/>
          </p:nvPr>
        </p:nvSpPr>
        <p:spPr>
          <a:xfrm>
            <a:off x="1783575" y="2840051"/>
            <a:ext cx="61158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i="1" dirty="0">
                <a:solidFill>
                  <a:srgbClr val="666666"/>
                </a:solidFill>
              </a:rPr>
              <a:t>20% tổng GDP toàn thế giới</a:t>
            </a:r>
            <a:endParaRPr sz="1800" i="1">
              <a:solidFill>
                <a:srgbClr val="666666"/>
              </a:solidFill>
            </a:endParaRPr>
          </a:p>
        </p:txBody>
      </p:sp>
      <p:sp>
        <p:nvSpPr>
          <p:cNvPr id="187" name="Google Shape;187;p28"/>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27</a:t>
            </a:fld>
            <a:endParaRPr/>
          </a:p>
        </p:txBody>
      </p:sp>
      <p:cxnSp>
        <p:nvCxnSpPr>
          <p:cNvPr id="188" name="Google Shape;188;p28"/>
          <p:cNvCxnSpPr/>
          <p:nvPr/>
        </p:nvCxnSpPr>
        <p:spPr>
          <a:xfrm>
            <a:off x="1578375" y="2799963"/>
            <a:ext cx="65262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28</a:t>
            </a:fld>
            <a:endParaRPr lang="en"/>
          </a:p>
        </p:txBody>
      </p:sp>
      <p:pic>
        <p:nvPicPr>
          <p:cNvPr id="107522" name="Picture 2"/>
          <p:cNvPicPr>
            <a:picLocks noChangeAspect="1" noChangeArrowheads="1"/>
          </p:cNvPicPr>
          <p:nvPr/>
        </p:nvPicPr>
        <p:blipFill>
          <a:blip r:embed="rId2"/>
          <a:srcRect/>
          <a:stretch>
            <a:fillRect/>
          </a:stretch>
        </p:blipFill>
        <p:spPr bwMode="auto">
          <a:xfrm>
            <a:off x="2698201" y="514350"/>
            <a:ext cx="4159799" cy="3949700"/>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0"/>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a:latin typeface="Tahoma" pitchFamily="34" charset="0"/>
                <a:ea typeface="Tahoma" pitchFamily="34" charset="0"/>
                <a:cs typeface="Tahoma" pitchFamily="34" charset="0"/>
              </a:rPr>
              <a:t>Các kiến thức cơ bản để trở thành kỹ sư AI</a:t>
            </a:r>
            <a:endParaRPr sz="2000">
              <a:latin typeface="Tahoma" pitchFamily="34" charset="0"/>
              <a:ea typeface="Tahoma" pitchFamily="34" charset="0"/>
              <a:cs typeface="Tahoma" pitchFamily="34" charset="0"/>
            </a:endParaRPr>
          </a:p>
        </p:txBody>
      </p:sp>
      <p:sp>
        <p:nvSpPr>
          <p:cNvPr id="207" name="Google Shape;207;p30"/>
          <p:cNvSpPr/>
          <p:nvPr/>
        </p:nvSpPr>
        <p:spPr>
          <a:xfrm>
            <a:off x="1673700" y="1909250"/>
            <a:ext cx="2343900" cy="1838700"/>
          </a:xfrm>
          <a:prstGeom prst="homePlate">
            <a:avLst>
              <a:gd name="adj" fmla="val 30129"/>
            </a:avLst>
          </a:prstGeom>
          <a:solidFill>
            <a:srgbClr val="000000">
              <a:alpha val="9620"/>
            </a:srgbClr>
          </a:solidFill>
          <a:ln w="9525" cap="flat" cmpd="sng">
            <a:solidFill>
              <a:srgbClr val="B7B7B7"/>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latin typeface="Tinos"/>
                <a:ea typeface="Tinos"/>
                <a:cs typeface="Tinos"/>
                <a:sym typeface="Tinos"/>
              </a:rPr>
              <a:t>Toán cơ bản:</a:t>
            </a:r>
          </a:p>
          <a:p>
            <a:pPr marL="0" lvl="0" indent="0" algn="ctr" rtl="0">
              <a:spcBef>
                <a:spcPts val="0"/>
              </a:spcBef>
              <a:spcAft>
                <a:spcPts val="0"/>
              </a:spcAft>
              <a:buNone/>
            </a:pPr>
            <a:r>
              <a:rPr lang="en" sz="1800" dirty="0">
                <a:latin typeface="Tinos"/>
                <a:ea typeface="Tinos"/>
                <a:cs typeface="Tinos"/>
                <a:sym typeface="Tinos"/>
              </a:rPr>
              <a:t>Đại số, giải tích, toán rời rạc</a:t>
            </a:r>
            <a:endParaRPr sz="1800">
              <a:latin typeface="Tinos"/>
              <a:ea typeface="Tinos"/>
              <a:cs typeface="Tinos"/>
              <a:sym typeface="Tinos"/>
            </a:endParaRPr>
          </a:p>
        </p:txBody>
      </p:sp>
      <p:sp>
        <p:nvSpPr>
          <p:cNvPr id="208" name="Google Shape;208;p30"/>
          <p:cNvSpPr/>
          <p:nvPr/>
        </p:nvSpPr>
        <p:spPr>
          <a:xfrm>
            <a:off x="3706340" y="1909250"/>
            <a:ext cx="2389200" cy="1838700"/>
          </a:xfrm>
          <a:prstGeom prst="chevron">
            <a:avLst>
              <a:gd name="adj" fmla="val 29853"/>
            </a:avLst>
          </a:prstGeom>
          <a:solidFill>
            <a:srgbClr val="000000">
              <a:alpha val="9620"/>
            </a:srgbClr>
          </a:solidFill>
          <a:ln w="9525" cap="flat" cmpd="sng">
            <a:solidFill>
              <a:srgbClr val="B7B7B7"/>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latin typeface="Tinos"/>
                <a:ea typeface="Tinos"/>
                <a:cs typeface="Tinos"/>
                <a:sym typeface="Tinos"/>
              </a:rPr>
              <a:t>Xác suất thống kê</a:t>
            </a:r>
            <a:endParaRPr sz="1800">
              <a:latin typeface="Tinos"/>
              <a:ea typeface="Tinos"/>
              <a:cs typeface="Tinos"/>
              <a:sym typeface="Tinos"/>
            </a:endParaRPr>
          </a:p>
        </p:txBody>
      </p:sp>
      <p:sp>
        <p:nvSpPr>
          <p:cNvPr id="209" name="Google Shape;209;p30"/>
          <p:cNvSpPr/>
          <p:nvPr/>
        </p:nvSpPr>
        <p:spPr>
          <a:xfrm>
            <a:off x="5784054" y="1909250"/>
            <a:ext cx="2389200" cy="1838700"/>
          </a:xfrm>
          <a:prstGeom prst="chevron">
            <a:avLst>
              <a:gd name="adj" fmla="val 29853"/>
            </a:avLst>
          </a:prstGeom>
          <a:solidFill>
            <a:srgbClr val="000000">
              <a:alpha val="9620"/>
            </a:srgbClr>
          </a:solidFill>
          <a:ln w="9525" cap="flat" cmpd="sng">
            <a:solidFill>
              <a:srgbClr val="B7B7B7"/>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latin typeface="Tinos"/>
                <a:ea typeface="Tinos"/>
                <a:cs typeface="Tinos"/>
                <a:sym typeface="Tinos"/>
              </a:rPr>
              <a:t>Ngôn ngữ lập trình</a:t>
            </a:r>
            <a:endParaRPr sz="1800">
              <a:latin typeface="Tinos"/>
              <a:ea typeface="Tinos"/>
              <a:cs typeface="Tinos"/>
              <a:sym typeface="Tinos"/>
            </a:endParaRPr>
          </a:p>
        </p:txBody>
      </p:sp>
      <p:sp>
        <p:nvSpPr>
          <p:cNvPr id="210" name="Google Shape;210;p30"/>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3F950-FCBA-4C73-8569-7C6931E1069D}"/>
              </a:ext>
            </a:extLst>
          </p:cNvPr>
          <p:cNvSpPr>
            <a:spLocks noGrp="1"/>
          </p:cNvSpPr>
          <p:nvPr>
            <p:ph type="title"/>
          </p:nvPr>
        </p:nvSpPr>
        <p:spPr/>
        <p:txBody>
          <a:bodyPr/>
          <a:lstStyle/>
          <a:p>
            <a:r>
              <a:rPr lang="en-US" dirty="0">
                <a:latin typeface="Tahoma" pitchFamily="34" charset="0"/>
                <a:ea typeface="Tahoma" pitchFamily="34" charset="0"/>
                <a:cs typeface="Tahoma" pitchFamily="34" charset="0"/>
              </a:rPr>
              <a:t>AI </a:t>
            </a:r>
            <a:r>
              <a:rPr lang="en-US" dirty="0" err="1">
                <a:latin typeface="Tahoma" pitchFamily="34" charset="0"/>
                <a:ea typeface="Tahoma" pitchFamily="34" charset="0"/>
                <a:cs typeface="Tahoma" pitchFamily="34" charset="0"/>
              </a:rPr>
              <a:t>có</a:t>
            </a:r>
            <a:r>
              <a:rPr lang="en-US" dirty="0">
                <a:latin typeface="Tahoma" pitchFamily="34" charset="0"/>
                <a:ea typeface="Tahoma" pitchFamily="34" charset="0"/>
                <a:cs typeface="Tahoma" pitchFamily="34" charset="0"/>
              </a:rPr>
              <a:t> </a:t>
            </a:r>
            <a:r>
              <a:rPr lang="en-US" dirty="0" err="1">
                <a:latin typeface="Tahoma" pitchFamily="34" charset="0"/>
                <a:ea typeface="Tahoma" pitchFamily="34" charset="0"/>
                <a:cs typeface="Tahoma" pitchFamily="34" charset="0"/>
              </a:rPr>
              <a:t>gì</a:t>
            </a:r>
            <a:r>
              <a:rPr lang="en-US" dirty="0">
                <a:latin typeface="Tahoma" pitchFamily="34" charset="0"/>
                <a:ea typeface="Tahoma" pitchFamily="34" charset="0"/>
                <a:cs typeface="Tahoma" pitchFamily="34" charset="0"/>
              </a:rPr>
              <a:t> hot?</a:t>
            </a:r>
          </a:p>
        </p:txBody>
      </p:sp>
      <p:pic>
        <p:nvPicPr>
          <p:cNvPr id="5" name="Content Placeholder 4">
            <a:extLst>
              <a:ext uri="{FF2B5EF4-FFF2-40B4-BE49-F238E27FC236}">
                <a16:creationId xmlns:a16="http://schemas.microsoft.com/office/drawing/2014/main" id="{2E4E5565-1C12-4F15-9B08-5F4159A789D2}"/>
              </a:ext>
            </a:extLst>
          </p:cNvPr>
          <p:cNvPicPr>
            <a:picLocks noGrp="1" noChangeAspect="1"/>
          </p:cNvPicPr>
          <p:nvPr>
            <p:ph idx="4294967295"/>
          </p:nvPr>
        </p:nvPicPr>
        <p:blipFill>
          <a:blip r:embed="rId2"/>
          <a:stretch>
            <a:fillRect/>
          </a:stretch>
        </p:blipFill>
        <p:spPr>
          <a:xfrm>
            <a:off x="1447800" y="1504950"/>
            <a:ext cx="6986988" cy="2657475"/>
          </a:xfrm>
        </p:spPr>
      </p:pic>
      <p:sp>
        <p:nvSpPr>
          <p:cNvPr id="7" name="TextBox 6">
            <a:extLst>
              <a:ext uri="{FF2B5EF4-FFF2-40B4-BE49-F238E27FC236}">
                <a16:creationId xmlns:a16="http://schemas.microsoft.com/office/drawing/2014/main" id="{6937D593-30CC-4186-BA3F-1850DAFB46F5}"/>
              </a:ext>
            </a:extLst>
          </p:cNvPr>
          <p:cNvSpPr txBox="1"/>
          <p:nvPr/>
        </p:nvSpPr>
        <p:spPr>
          <a:xfrm>
            <a:off x="1447800" y="4248150"/>
            <a:ext cx="6935404" cy="284693"/>
          </a:xfrm>
          <a:prstGeom prst="rect">
            <a:avLst/>
          </a:prstGeom>
          <a:noFill/>
        </p:spPr>
        <p:txBody>
          <a:bodyPr wrap="square" lIns="68580" tIns="34290" rIns="68580" bIns="34290">
            <a:spAutoFit/>
          </a:bodyPr>
          <a:lstStyle/>
          <a:p>
            <a:r>
              <a:rPr lang="en-US" dirty="0"/>
              <a:t>https://vnexpress.net/luong-ky-su-ai-hon-3-000-usd-moi-thang-4290424.html</a:t>
            </a:r>
          </a:p>
        </p:txBody>
      </p:sp>
    </p:spTree>
    <p:extLst>
      <p:ext uri="{BB962C8B-B14F-4D97-AF65-F5344CB8AC3E}">
        <p14:creationId xmlns:p14="http://schemas.microsoft.com/office/powerpoint/2010/main" val="42157644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5" name="Google Shape;235;p33"/>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30</a:t>
            </a:fld>
            <a:endParaRPr/>
          </a:p>
        </p:txBody>
      </p:sp>
      <p:sp>
        <p:nvSpPr>
          <p:cNvPr id="236" name="Google Shape;236;p33"/>
          <p:cNvSpPr txBox="1">
            <a:spLocks noGrp="1"/>
          </p:cNvSpPr>
          <p:nvPr>
            <p:ph type="body" idx="4294967295"/>
          </p:nvPr>
        </p:nvSpPr>
        <p:spPr>
          <a:xfrm>
            <a:off x="1761225" y="823550"/>
            <a:ext cx="2172900" cy="228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err="1">
                <a:latin typeface="Tahoma" pitchFamily="34" charset="0"/>
                <a:ea typeface="Tahoma" pitchFamily="34" charset="0"/>
                <a:cs typeface="Tahoma" pitchFamily="34" charset="0"/>
                <a:sym typeface="Oswald"/>
              </a:rPr>
              <a:t>Làm</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thế</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nào</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để</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trở</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thành</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kỹ</a:t>
            </a:r>
            <a:r>
              <a:rPr lang="en-US" sz="1800" b="1" dirty="0">
                <a:latin typeface="Tahoma" pitchFamily="34" charset="0"/>
                <a:ea typeface="Tahoma" pitchFamily="34" charset="0"/>
                <a:cs typeface="Tahoma" pitchFamily="34" charset="0"/>
                <a:sym typeface="Oswald"/>
              </a:rPr>
              <a:t> </a:t>
            </a:r>
            <a:r>
              <a:rPr lang="en-US" sz="1800" b="1" dirty="0" err="1">
                <a:latin typeface="Tahoma" pitchFamily="34" charset="0"/>
                <a:ea typeface="Tahoma" pitchFamily="34" charset="0"/>
                <a:cs typeface="Tahoma" pitchFamily="34" charset="0"/>
                <a:sym typeface="Oswald"/>
              </a:rPr>
              <a:t>sư</a:t>
            </a:r>
            <a:r>
              <a:rPr lang="en-US" sz="1800" b="1" dirty="0">
                <a:latin typeface="Tahoma" pitchFamily="34" charset="0"/>
                <a:ea typeface="Tahoma" pitchFamily="34" charset="0"/>
                <a:cs typeface="Tahoma" pitchFamily="34" charset="0"/>
                <a:sym typeface="Oswald"/>
              </a:rPr>
              <a:t> AI ?</a:t>
            </a:r>
            <a:endParaRPr sz="1800">
              <a:latin typeface="Tahoma" pitchFamily="34" charset="0"/>
              <a:ea typeface="Tahoma" pitchFamily="34" charset="0"/>
              <a:cs typeface="Tahoma" pitchFamily="34" charset="0"/>
            </a:endParaRPr>
          </a:p>
        </p:txBody>
      </p:sp>
      <p:pic>
        <p:nvPicPr>
          <p:cNvPr id="122882" name="Picture 2" descr="technical competency"/>
          <p:cNvPicPr>
            <a:picLocks noChangeAspect="1" noChangeArrowheads="1"/>
          </p:cNvPicPr>
          <p:nvPr/>
        </p:nvPicPr>
        <p:blipFill>
          <a:blip r:embed="rId3"/>
          <a:srcRect/>
          <a:stretch>
            <a:fillRect/>
          </a:stretch>
        </p:blipFill>
        <p:spPr bwMode="auto">
          <a:xfrm>
            <a:off x="4495800" y="590550"/>
            <a:ext cx="3581400" cy="3741394"/>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31"/>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Tóm tắt</a:t>
            </a:r>
            <a:endParaRPr/>
          </a:p>
        </p:txBody>
      </p:sp>
      <p:sp>
        <p:nvSpPr>
          <p:cNvPr id="216" name="Google Shape;216;p31"/>
          <p:cNvSpPr txBox="1">
            <a:spLocks noGrp="1"/>
          </p:cNvSpPr>
          <p:nvPr>
            <p:ph type="body" idx="1"/>
          </p:nvPr>
        </p:nvSpPr>
        <p:spPr>
          <a:xfrm>
            <a:off x="1556175" y="1419655"/>
            <a:ext cx="2132700" cy="142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AI</a:t>
            </a:r>
            <a:endParaRPr b="1"/>
          </a:p>
          <a:p>
            <a:pPr marL="0" lvl="0" indent="0" algn="l" rtl="0">
              <a:spcBef>
                <a:spcPts val="600"/>
              </a:spcBef>
              <a:spcAft>
                <a:spcPts val="0"/>
              </a:spcAft>
              <a:buNone/>
            </a:pPr>
            <a:r>
              <a:rPr lang="en" sz="1200" dirty="0"/>
              <a:t>Thời đại bùng nổ của AI với rất nhiều ứng dụng trên tất cả các lĩnh vực của cuộc sống</a:t>
            </a:r>
            <a:endParaRPr sz="1200"/>
          </a:p>
        </p:txBody>
      </p:sp>
      <p:sp>
        <p:nvSpPr>
          <p:cNvPr id="217" name="Google Shape;217;p31"/>
          <p:cNvSpPr txBox="1">
            <a:spLocks noGrp="1"/>
          </p:cNvSpPr>
          <p:nvPr>
            <p:ph type="body" idx="2"/>
          </p:nvPr>
        </p:nvSpPr>
        <p:spPr>
          <a:xfrm>
            <a:off x="3798225" y="1419655"/>
            <a:ext cx="2132700" cy="142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Học máy </a:t>
            </a:r>
            <a:endParaRPr b="1"/>
          </a:p>
          <a:p>
            <a:pPr marL="0" lvl="0" indent="0" algn="l" rtl="0">
              <a:spcBef>
                <a:spcPts val="600"/>
              </a:spcBef>
              <a:spcAft>
                <a:spcPts val="0"/>
              </a:spcAft>
              <a:buNone/>
            </a:pPr>
            <a:r>
              <a:rPr lang="en" sz="1200" dirty="0"/>
              <a:t>AI với khả năng học dựa trên dữ liệu</a:t>
            </a:r>
            <a:endParaRPr sz="1200"/>
          </a:p>
        </p:txBody>
      </p:sp>
      <p:sp>
        <p:nvSpPr>
          <p:cNvPr id="218" name="Google Shape;218;p31"/>
          <p:cNvSpPr txBox="1">
            <a:spLocks noGrp="1"/>
          </p:cNvSpPr>
          <p:nvPr>
            <p:ph type="body" idx="3"/>
          </p:nvPr>
        </p:nvSpPr>
        <p:spPr>
          <a:xfrm>
            <a:off x="6040276" y="1419655"/>
            <a:ext cx="2132700" cy="142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Học sâu</a:t>
            </a:r>
            <a:endParaRPr b="1"/>
          </a:p>
          <a:p>
            <a:pPr marL="0" lvl="0" indent="0" algn="l" rtl="0">
              <a:spcBef>
                <a:spcPts val="600"/>
              </a:spcBef>
              <a:spcAft>
                <a:spcPts val="0"/>
              </a:spcAft>
              <a:buNone/>
            </a:pPr>
            <a:r>
              <a:rPr lang="en-US" sz="1200" dirty="0"/>
              <a:t>AI </a:t>
            </a:r>
            <a:r>
              <a:rPr lang="en-US" sz="1200" dirty="0" err="1"/>
              <a:t>với</a:t>
            </a:r>
            <a:r>
              <a:rPr lang="en-US" sz="1200" dirty="0"/>
              <a:t> </a:t>
            </a:r>
            <a:r>
              <a:rPr lang="en-US" sz="1200" dirty="0" err="1"/>
              <a:t>khả</a:t>
            </a:r>
            <a:r>
              <a:rPr lang="en-US" sz="1200" dirty="0"/>
              <a:t> </a:t>
            </a:r>
            <a:r>
              <a:rPr lang="en-US" sz="1200" dirty="0" err="1"/>
              <a:t>năng</a:t>
            </a:r>
            <a:r>
              <a:rPr lang="en-US" sz="1200" dirty="0"/>
              <a:t> </a:t>
            </a:r>
            <a:r>
              <a:rPr lang="en-US" sz="1200" dirty="0" err="1"/>
              <a:t>học</a:t>
            </a:r>
            <a:r>
              <a:rPr lang="en-US" sz="1200" dirty="0"/>
              <a:t> </a:t>
            </a:r>
            <a:r>
              <a:rPr lang="en-US" sz="1200" dirty="0" err="1"/>
              <a:t>dựa</a:t>
            </a:r>
            <a:r>
              <a:rPr lang="en-US" sz="1200" dirty="0"/>
              <a:t> </a:t>
            </a:r>
            <a:r>
              <a:rPr lang="en-US" sz="1200" dirty="0" err="1"/>
              <a:t>trên</a:t>
            </a:r>
            <a:r>
              <a:rPr lang="en-US" sz="1200" dirty="0"/>
              <a:t> </a:t>
            </a:r>
            <a:r>
              <a:rPr lang="en-US" sz="1200" dirty="0" err="1"/>
              <a:t>dữ</a:t>
            </a:r>
            <a:r>
              <a:rPr lang="en-US" sz="1200" dirty="0"/>
              <a:t> </a:t>
            </a:r>
            <a:r>
              <a:rPr lang="en-US" sz="1200" dirty="0" err="1"/>
              <a:t>liệu</a:t>
            </a:r>
            <a:r>
              <a:rPr lang="en-US" sz="1200" dirty="0"/>
              <a:t> </a:t>
            </a:r>
            <a:r>
              <a:rPr lang="en-US" sz="1200" dirty="0" err="1"/>
              <a:t>lớn</a:t>
            </a:r>
            <a:r>
              <a:rPr lang="en-US" sz="1200" dirty="0"/>
              <a:t> </a:t>
            </a:r>
            <a:r>
              <a:rPr lang="en-US" sz="1200" dirty="0" err="1"/>
              <a:t>theo</a:t>
            </a:r>
            <a:r>
              <a:rPr lang="en-US" sz="1200" dirty="0"/>
              <a:t> </a:t>
            </a:r>
            <a:r>
              <a:rPr lang="en-US" sz="1200" dirty="0" err="1"/>
              <a:t>mô</a:t>
            </a:r>
            <a:r>
              <a:rPr lang="en-US" sz="1200" dirty="0"/>
              <a:t> </a:t>
            </a:r>
            <a:r>
              <a:rPr lang="en-US" sz="1200" dirty="0" err="1"/>
              <a:t>hình</a:t>
            </a:r>
            <a:r>
              <a:rPr lang="en-US" sz="1200" dirty="0"/>
              <a:t> </a:t>
            </a:r>
            <a:r>
              <a:rPr lang="en-US" sz="1200" dirty="0" err="1"/>
              <a:t>mạng</a:t>
            </a:r>
            <a:r>
              <a:rPr lang="en-US" sz="1200" dirty="0"/>
              <a:t> </a:t>
            </a:r>
            <a:r>
              <a:rPr lang="en-US" sz="1200" dirty="0" err="1"/>
              <a:t>nơ</a:t>
            </a:r>
            <a:r>
              <a:rPr lang="en-US" sz="1200" dirty="0"/>
              <a:t> </a:t>
            </a:r>
            <a:r>
              <a:rPr lang="en-US" sz="1200" dirty="0" err="1"/>
              <a:t>ron</a:t>
            </a:r>
            <a:r>
              <a:rPr lang="en-US" sz="1200" dirty="0"/>
              <a:t> </a:t>
            </a:r>
            <a:r>
              <a:rPr lang="en-US" sz="1200" dirty="0" err="1"/>
              <a:t>nhân</a:t>
            </a:r>
            <a:r>
              <a:rPr lang="en-US" sz="1200" dirty="0"/>
              <a:t> </a:t>
            </a:r>
            <a:r>
              <a:rPr lang="en-US" sz="1200" dirty="0" err="1"/>
              <a:t>tạo</a:t>
            </a:r>
            <a:endParaRPr sz="1200"/>
          </a:p>
          <a:p>
            <a:pPr marL="0" lvl="0" indent="0" algn="l" rtl="0">
              <a:spcBef>
                <a:spcPts val="600"/>
              </a:spcBef>
              <a:spcAft>
                <a:spcPts val="0"/>
              </a:spcAft>
              <a:buNone/>
            </a:pPr>
            <a:endParaRPr sz="1200"/>
          </a:p>
        </p:txBody>
      </p:sp>
      <p:sp>
        <p:nvSpPr>
          <p:cNvPr id="219" name="Google Shape;219;p31"/>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31</a:t>
            </a:fld>
            <a:endParaRPr/>
          </a:p>
        </p:txBody>
      </p:sp>
      <p:sp>
        <p:nvSpPr>
          <p:cNvPr id="220" name="Google Shape;220;p31"/>
          <p:cNvSpPr txBox="1">
            <a:spLocks noGrp="1"/>
          </p:cNvSpPr>
          <p:nvPr>
            <p:ph type="body" idx="1"/>
          </p:nvPr>
        </p:nvSpPr>
        <p:spPr>
          <a:xfrm>
            <a:off x="1556175" y="2791255"/>
            <a:ext cx="2132700" cy="142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err="1"/>
              <a:t>Mức</a:t>
            </a:r>
            <a:r>
              <a:rPr lang="en-US" b="1" dirty="0"/>
              <a:t> </a:t>
            </a:r>
            <a:r>
              <a:rPr lang="en-US" b="1" dirty="0" err="1"/>
              <a:t>lương</a:t>
            </a:r>
            <a:endParaRPr b="1"/>
          </a:p>
          <a:p>
            <a:pPr marL="0" lvl="0" indent="0" algn="l" rtl="0">
              <a:spcBef>
                <a:spcPts val="600"/>
              </a:spcBef>
              <a:spcAft>
                <a:spcPts val="0"/>
              </a:spcAft>
              <a:buNone/>
            </a:pPr>
            <a:r>
              <a:rPr lang="en" sz="1200" dirty="0"/>
              <a:t>Cao nhất trong các ngành kỹ sư</a:t>
            </a:r>
            <a:endParaRPr sz="1200"/>
          </a:p>
        </p:txBody>
      </p:sp>
      <p:sp>
        <p:nvSpPr>
          <p:cNvPr id="221" name="Google Shape;221;p31"/>
          <p:cNvSpPr txBox="1">
            <a:spLocks noGrp="1"/>
          </p:cNvSpPr>
          <p:nvPr>
            <p:ph type="body" idx="2"/>
          </p:nvPr>
        </p:nvSpPr>
        <p:spPr>
          <a:xfrm>
            <a:off x="3798225" y="2791255"/>
            <a:ext cx="2132700" cy="142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Cơ hội</a:t>
            </a:r>
            <a:endParaRPr b="1"/>
          </a:p>
          <a:p>
            <a:pPr marL="0" lvl="0" indent="0" algn="l" rtl="0">
              <a:spcBef>
                <a:spcPts val="600"/>
              </a:spcBef>
              <a:spcAft>
                <a:spcPts val="0"/>
              </a:spcAft>
              <a:buNone/>
            </a:pPr>
            <a:r>
              <a:rPr lang="en" sz="1200" dirty="0"/>
              <a:t>Thị trường tăng trưởng mạnh và có nhiều nhu cầu tuyển dụng tại cả Việt Nam và nước ngoài</a:t>
            </a:r>
            <a:endParaRPr sz="1200"/>
          </a:p>
        </p:txBody>
      </p:sp>
      <p:sp>
        <p:nvSpPr>
          <p:cNvPr id="222" name="Google Shape;222;p31"/>
          <p:cNvSpPr txBox="1">
            <a:spLocks noGrp="1"/>
          </p:cNvSpPr>
          <p:nvPr>
            <p:ph type="body" idx="3"/>
          </p:nvPr>
        </p:nvSpPr>
        <p:spPr>
          <a:xfrm>
            <a:off x="6040276" y="2791255"/>
            <a:ext cx="2132700" cy="1423800"/>
          </a:xfrm>
          <a:prstGeom prst="rect">
            <a:avLst/>
          </a:prstGeom>
        </p:spPr>
        <p:txBody>
          <a:bodyPr spcFirstLastPara="1" wrap="square" lIns="91425" tIns="91425" rIns="91425" bIns="91425" anchor="t" anchorCtr="0">
            <a:noAutofit/>
          </a:bodyPr>
          <a:lstStyle/>
          <a:p>
            <a:pPr marL="0" indent="0">
              <a:buNone/>
            </a:pPr>
            <a:r>
              <a:rPr lang="en-US" b="1" dirty="0" err="1"/>
              <a:t>Kiến</a:t>
            </a:r>
            <a:r>
              <a:rPr lang="en-US" b="1" dirty="0"/>
              <a:t> </a:t>
            </a:r>
            <a:r>
              <a:rPr lang="en-US" b="1" dirty="0" err="1"/>
              <a:t>thức</a:t>
            </a:r>
            <a:endParaRPr b="1"/>
          </a:p>
          <a:p>
            <a:pPr marL="0" lvl="0" indent="0" algn="l" rtl="0">
              <a:spcBef>
                <a:spcPts val="600"/>
              </a:spcBef>
              <a:spcAft>
                <a:spcPts val="0"/>
              </a:spcAft>
              <a:buNone/>
            </a:pPr>
            <a:r>
              <a:rPr lang="en-US" sz="1200" dirty="0" err="1"/>
              <a:t>Toán</a:t>
            </a:r>
            <a:r>
              <a:rPr lang="en-US" sz="1200" dirty="0"/>
              <a:t>, </a:t>
            </a:r>
            <a:r>
              <a:rPr lang="en-US" sz="1200" dirty="0" err="1"/>
              <a:t>xác</a:t>
            </a:r>
            <a:r>
              <a:rPr lang="en-US" sz="1200" dirty="0"/>
              <a:t> </a:t>
            </a:r>
            <a:r>
              <a:rPr lang="en-US" sz="1200" dirty="0" err="1"/>
              <a:t>suất</a:t>
            </a:r>
            <a:r>
              <a:rPr lang="en-US" sz="1200" dirty="0"/>
              <a:t> </a:t>
            </a:r>
            <a:r>
              <a:rPr lang="en-US" sz="1200" dirty="0" err="1"/>
              <a:t>thống</a:t>
            </a:r>
            <a:r>
              <a:rPr lang="en-US" sz="1200" dirty="0"/>
              <a:t> </a:t>
            </a:r>
            <a:r>
              <a:rPr lang="en-US" sz="1200" dirty="0" err="1"/>
              <a:t>kê</a:t>
            </a:r>
            <a:r>
              <a:rPr lang="en-US" sz="1200" dirty="0"/>
              <a:t>, </a:t>
            </a:r>
            <a:r>
              <a:rPr lang="en-US" sz="1200" dirty="0" err="1"/>
              <a:t>và</a:t>
            </a:r>
            <a:r>
              <a:rPr lang="en-US" sz="1200" dirty="0"/>
              <a:t> </a:t>
            </a:r>
            <a:r>
              <a:rPr lang="en-US" sz="1200" dirty="0" err="1"/>
              <a:t>lập</a:t>
            </a:r>
            <a:r>
              <a:rPr lang="en-US" sz="1200" dirty="0"/>
              <a:t> </a:t>
            </a:r>
            <a:r>
              <a:rPr lang="en-US" sz="1200" dirty="0" err="1"/>
              <a:t>trình</a:t>
            </a:r>
            <a:endParaRPr sz="1200"/>
          </a:p>
          <a:p>
            <a:pPr marL="0" lvl="0" indent="0" algn="l" rtl="0">
              <a:spcBef>
                <a:spcPts val="600"/>
              </a:spcBef>
              <a:spcAft>
                <a:spcPts val="0"/>
              </a:spcAft>
              <a:buNone/>
            </a:pPr>
            <a:endParaRPr sz="12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7"/>
          <p:cNvSpPr txBox="1">
            <a:spLocks noGrp="1"/>
          </p:cNvSpPr>
          <p:nvPr>
            <p:ph type="title"/>
          </p:nvPr>
        </p:nvSpPr>
        <p:spPr>
          <a:xfrm>
            <a:off x="1556175" y="719375"/>
            <a:ext cx="6616800" cy="69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CREDITS</a:t>
            </a:r>
            <a:endParaRPr/>
          </a:p>
        </p:txBody>
      </p:sp>
      <p:sp>
        <p:nvSpPr>
          <p:cNvPr id="278" name="Google Shape;278;p37"/>
          <p:cNvSpPr txBox="1">
            <a:spLocks noGrp="1"/>
          </p:cNvSpPr>
          <p:nvPr>
            <p:ph type="body" idx="1"/>
          </p:nvPr>
        </p:nvSpPr>
        <p:spPr>
          <a:xfrm>
            <a:off x="1556175" y="1378821"/>
            <a:ext cx="6616800" cy="3042300"/>
          </a:xfrm>
          <a:prstGeom prst="rect">
            <a:avLst/>
          </a:prstGeom>
        </p:spPr>
        <p:txBody>
          <a:bodyPr spcFirstLastPara="1" wrap="square" lIns="91425" tIns="91425" rIns="91425" bIns="91425" anchor="t" anchorCtr="0">
            <a:noAutofit/>
          </a:bodyPr>
          <a:lstStyle/>
          <a:p>
            <a:pPr marL="457200" lvl="0" indent="-381000" algn="l" rtl="0">
              <a:lnSpc>
                <a:spcPct val="115000"/>
              </a:lnSpc>
              <a:spcBef>
                <a:spcPts val="600"/>
              </a:spcBef>
              <a:spcAft>
                <a:spcPts val="0"/>
              </a:spcAft>
              <a:buClr>
                <a:srgbClr val="25212A"/>
              </a:buClr>
              <a:buSzPts val="2400"/>
              <a:buChar char="◈"/>
            </a:pPr>
            <a:r>
              <a:rPr lang="en" sz="2400" dirty="0">
                <a:solidFill>
                  <a:srgbClr val="25212A"/>
                </a:solidFill>
              </a:rPr>
              <a:t>Presentation template by </a:t>
            </a:r>
            <a:r>
              <a:rPr lang="en" sz="2400" u="sng" dirty="0">
                <a:solidFill>
                  <a:srgbClr val="25212A"/>
                </a:solidFill>
                <a:hlinkClick r:id="rId3">
                  <a:extLst>
                    <a:ext uri="{A12FA001-AC4F-418D-AE19-62706E023703}">
                      <ahyp:hlinkClr xmlns:ahyp="http://schemas.microsoft.com/office/drawing/2018/hyperlinkcolor" val="tx"/>
                    </a:ext>
                  </a:extLst>
                </a:hlinkClick>
              </a:rPr>
              <a:t>SlidesCarnival</a:t>
            </a:r>
            <a:endParaRPr lang="en" sz="2400" u="sng" dirty="0">
              <a:solidFill>
                <a:srgbClr val="25212A"/>
              </a:solidFill>
            </a:endParaRPr>
          </a:p>
          <a:p>
            <a:pPr marL="457200" lvl="0" indent="-381000" algn="l" rtl="0">
              <a:lnSpc>
                <a:spcPct val="115000"/>
              </a:lnSpc>
              <a:spcBef>
                <a:spcPts val="600"/>
              </a:spcBef>
              <a:spcAft>
                <a:spcPts val="0"/>
              </a:spcAft>
              <a:buClr>
                <a:srgbClr val="25212A"/>
              </a:buClr>
              <a:buSzPts val="2400"/>
              <a:buChar char="◈"/>
            </a:pPr>
            <a:r>
              <a:rPr lang="en-US" sz="2400" dirty="0" err="1">
                <a:solidFill>
                  <a:srgbClr val="25212A"/>
                </a:solidFill>
              </a:rPr>
              <a:t>Bài</a:t>
            </a:r>
            <a:r>
              <a:rPr lang="en-US" sz="2400" dirty="0">
                <a:solidFill>
                  <a:srgbClr val="25212A"/>
                </a:solidFill>
              </a:rPr>
              <a:t> </a:t>
            </a:r>
            <a:r>
              <a:rPr lang="en-US" sz="2400" dirty="0" err="1">
                <a:solidFill>
                  <a:srgbClr val="25212A"/>
                </a:solidFill>
              </a:rPr>
              <a:t>giảng</a:t>
            </a:r>
            <a:r>
              <a:rPr lang="en-US" sz="2400" dirty="0">
                <a:solidFill>
                  <a:srgbClr val="25212A"/>
                </a:solidFill>
              </a:rPr>
              <a:t> </a:t>
            </a:r>
            <a:r>
              <a:rPr lang="en-US" sz="2400" dirty="0" err="1">
                <a:solidFill>
                  <a:srgbClr val="25212A"/>
                </a:solidFill>
              </a:rPr>
              <a:t>Trí</a:t>
            </a:r>
            <a:r>
              <a:rPr lang="en-US" sz="2400" dirty="0">
                <a:solidFill>
                  <a:srgbClr val="25212A"/>
                </a:solidFill>
              </a:rPr>
              <a:t> </a:t>
            </a:r>
            <a:r>
              <a:rPr lang="en-US" sz="2400" dirty="0" err="1">
                <a:solidFill>
                  <a:srgbClr val="25212A"/>
                </a:solidFill>
              </a:rPr>
              <a:t>tuệ</a:t>
            </a:r>
            <a:r>
              <a:rPr lang="en-US" sz="2400" dirty="0">
                <a:solidFill>
                  <a:srgbClr val="25212A"/>
                </a:solidFill>
              </a:rPr>
              <a:t> </a:t>
            </a:r>
            <a:r>
              <a:rPr lang="en-US" sz="2400" dirty="0" err="1">
                <a:solidFill>
                  <a:srgbClr val="25212A"/>
                </a:solidFill>
              </a:rPr>
              <a:t>nhân</a:t>
            </a:r>
            <a:r>
              <a:rPr lang="en-US" sz="2400" dirty="0">
                <a:solidFill>
                  <a:srgbClr val="25212A"/>
                </a:solidFill>
              </a:rPr>
              <a:t> </a:t>
            </a:r>
            <a:r>
              <a:rPr lang="en-US" sz="2400" dirty="0" err="1">
                <a:solidFill>
                  <a:srgbClr val="25212A"/>
                </a:solidFill>
              </a:rPr>
              <a:t>tạo</a:t>
            </a:r>
            <a:r>
              <a:rPr lang="en-US" sz="2400" dirty="0">
                <a:solidFill>
                  <a:srgbClr val="25212A"/>
                </a:solidFill>
              </a:rPr>
              <a:t>, PGS.TS. </a:t>
            </a:r>
            <a:r>
              <a:rPr lang="en-US" sz="2400" dirty="0" err="1">
                <a:solidFill>
                  <a:srgbClr val="25212A"/>
                </a:solidFill>
              </a:rPr>
              <a:t>Ngô</a:t>
            </a:r>
            <a:r>
              <a:rPr lang="en-US" sz="2400" dirty="0">
                <a:solidFill>
                  <a:srgbClr val="25212A"/>
                </a:solidFill>
              </a:rPr>
              <a:t> </a:t>
            </a:r>
            <a:r>
              <a:rPr lang="en-US" sz="2400" dirty="0" err="1">
                <a:solidFill>
                  <a:srgbClr val="25212A"/>
                </a:solidFill>
              </a:rPr>
              <a:t>Xuân</a:t>
            </a:r>
            <a:r>
              <a:rPr lang="en-US" sz="2400" dirty="0">
                <a:solidFill>
                  <a:srgbClr val="25212A"/>
                </a:solidFill>
              </a:rPr>
              <a:t> </a:t>
            </a:r>
            <a:r>
              <a:rPr lang="en-US" sz="2400" dirty="0" err="1">
                <a:solidFill>
                  <a:srgbClr val="25212A"/>
                </a:solidFill>
              </a:rPr>
              <a:t>Bách</a:t>
            </a:r>
            <a:endParaRPr lang="en-US" sz="2400" dirty="0">
              <a:solidFill>
                <a:srgbClr val="25212A"/>
              </a:solidFill>
            </a:endParaRPr>
          </a:p>
          <a:p>
            <a:pPr indent="-381000">
              <a:lnSpc>
                <a:spcPct val="115000"/>
              </a:lnSpc>
              <a:buClr>
                <a:srgbClr val="25212A"/>
              </a:buClr>
              <a:buSzPts val="2400"/>
            </a:pPr>
            <a:r>
              <a:rPr lang="en-US" sz="2400" dirty="0"/>
              <a:t>https://techjury.net/blog/ai-statistics/</a:t>
            </a:r>
          </a:p>
          <a:p>
            <a:pPr marL="457200" lvl="0" indent="-381000" algn="l" rtl="0">
              <a:lnSpc>
                <a:spcPct val="115000"/>
              </a:lnSpc>
              <a:spcBef>
                <a:spcPts val="600"/>
              </a:spcBef>
              <a:spcAft>
                <a:spcPts val="0"/>
              </a:spcAft>
              <a:buClr>
                <a:srgbClr val="25212A"/>
              </a:buClr>
              <a:buSzPts val="2400"/>
              <a:buChar char="◈"/>
            </a:pPr>
            <a:endParaRPr lang="en-US" sz="2400" dirty="0">
              <a:solidFill>
                <a:srgbClr val="25212A"/>
              </a:solidFill>
            </a:endParaRPr>
          </a:p>
          <a:p>
            <a:pPr marL="457200" lvl="0" indent="-381000" algn="l" rtl="0">
              <a:lnSpc>
                <a:spcPct val="115000"/>
              </a:lnSpc>
              <a:spcBef>
                <a:spcPts val="600"/>
              </a:spcBef>
              <a:spcAft>
                <a:spcPts val="0"/>
              </a:spcAft>
              <a:buClr>
                <a:srgbClr val="25212A"/>
              </a:buClr>
              <a:buSzPts val="2400"/>
              <a:buChar char="◈"/>
            </a:pPr>
            <a:endParaRPr sz="2400">
              <a:solidFill>
                <a:srgbClr val="25212A"/>
              </a:solidFill>
            </a:endParaRPr>
          </a:p>
        </p:txBody>
      </p:sp>
      <p:sp>
        <p:nvSpPr>
          <p:cNvPr id="279" name="Google Shape;279;p37"/>
          <p:cNvSpPr txBox="1">
            <a:spLocks noGrp="1"/>
          </p:cNvSpPr>
          <p:nvPr>
            <p:ph type="sldNum" idx="12"/>
          </p:nvPr>
        </p:nvSpPr>
        <p:spPr>
          <a:xfrm>
            <a:off x="7899350" y="4098426"/>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36" descr="photo-1434030216411-0b793f4b4173.jpg"/>
          <p:cNvPicPr preferRelativeResize="0"/>
          <p:nvPr/>
        </p:nvPicPr>
        <p:blipFill>
          <a:blip r:embed="rId3">
            <a:alphaModFix/>
          </a:blip>
          <a:stretch>
            <a:fillRect/>
          </a:stretch>
        </p:blipFill>
        <p:spPr>
          <a:xfrm>
            <a:off x="4588100" y="1158825"/>
            <a:ext cx="2746500" cy="2746500"/>
          </a:xfrm>
          <a:prstGeom prst="ellipse">
            <a:avLst/>
          </a:prstGeom>
          <a:noFill/>
          <a:ln>
            <a:noFill/>
          </a:ln>
          <a:effectLst>
            <a:outerShdw blurRad="14288" dist="9525" dir="16200000" algn="bl" rotWithShape="0">
              <a:schemeClr val="dk1">
                <a:alpha val="50000"/>
              </a:schemeClr>
            </a:outerShdw>
          </a:effectLst>
        </p:spPr>
      </p:pic>
      <p:sp>
        <p:nvSpPr>
          <p:cNvPr id="271" name="Google Shape;271;p36"/>
          <p:cNvSpPr txBox="1">
            <a:spLocks noGrp="1"/>
          </p:cNvSpPr>
          <p:nvPr>
            <p:ph type="ctrTitle" idx="4294967295"/>
          </p:nvPr>
        </p:nvSpPr>
        <p:spPr>
          <a:xfrm>
            <a:off x="1087575" y="1278550"/>
            <a:ext cx="3234300" cy="11598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6"/>
                </a:solidFill>
              </a:rPr>
              <a:t>THANKS!</a:t>
            </a:r>
            <a:endParaRPr sz="6000">
              <a:solidFill>
                <a:schemeClr val="accent6"/>
              </a:solidFill>
            </a:endParaRPr>
          </a:p>
        </p:txBody>
      </p:sp>
      <p:sp>
        <p:nvSpPr>
          <p:cNvPr id="272" name="Google Shape;272;p36"/>
          <p:cNvSpPr txBox="1">
            <a:spLocks noGrp="1"/>
          </p:cNvSpPr>
          <p:nvPr>
            <p:ph type="subTitle" idx="4294967295"/>
          </p:nvPr>
        </p:nvSpPr>
        <p:spPr>
          <a:xfrm>
            <a:off x="1087500" y="2249575"/>
            <a:ext cx="3484500" cy="1680900"/>
          </a:xfrm>
          <a:prstGeom prst="rect">
            <a:avLst/>
          </a:prstGeom>
          <a:effectLst>
            <a:outerShdw blurRad="14288" dist="9525" dir="16200000" algn="bl" rotWithShape="0">
              <a:schemeClr val="dk1">
                <a:alpha val="50000"/>
              </a:schemeClr>
            </a:outerShdw>
          </a:effectLst>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err="1">
                <a:solidFill>
                  <a:schemeClr val="accent6"/>
                </a:solidFill>
              </a:rPr>
              <a:t>Trình</a:t>
            </a:r>
            <a:r>
              <a:rPr lang="en-US" sz="1800" b="1" dirty="0">
                <a:solidFill>
                  <a:schemeClr val="accent6"/>
                </a:solidFill>
              </a:rPr>
              <a:t> </a:t>
            </a:r>
            <a:r>
              <a:rPr lang="en-US" sz="1800" b="1" dirty="0" err="1">
                <a:solidFill>
                  <a:schemeClr val="accent6"/>
                </a:solidFill>
              </a:rPr>
              <a:t>bày</a:t>
            </a:r>
            <a:r>
              <a:rPr lang="en-US" sz="1800" b="1" dirty="0">
                <a:solidFill>
                  <a:schemeClr val="accent6"/>
                </a:solidFill>
              </a:rPr>
              <a:t>: </a:t>
            </a:r>
          </a:p>
          <a:p>
            <a:pPr marL="285750" lvl="0" indent="-285750" algn="l" rtl="0">
              <a:spcBef>
                <a:spcPts val="600"/>
              </a:spcBef>
              <a:spcAft>
                <a:spcPts val="0"/>
              </a:spcAft>
              <a:buFont typeface="Courier New" panose="02070309020205020404" pitchFamily="49" charset="0"/>
              <a:buChar char="o"/>
            </a:pPr>
            <a:r>
              <a:rPr lang="en-US" sz="1800" b="1" dirty="0">
                <a:solidFill>
                  <a:schemeClr val="accent6"/>
                </a:solidFill>
              </a:rPr>
              <a:t>PGS.TS. </a:t>
            </a:r>
            <a:r>
              <a:rPr lang="en-US" sz="1800" b="1" dirty="0" err="1">
                <a:solidFill>
                  <a:schemeClr val="accent6"/>
                </a:solidFill>
              </a:rPr>
              <a:t>Phạm</a:t>
            </a:r>
            <a:r>
              <a:rPr lang="en-US" sz="1800" b="1" dirty="0">
                <a:solidFill>
                  <a:schemeClr val="accent6"/>
                </a:solidFill>
              </a:rPr>
              <a:t> </a:t>
            </a:r>
            <a:r>
              <a:rPr lang="en-US" sz="1800" b="1" dirty="0" err="1">
                <a:solidFill>
                  <a:schemeClr val="accent6"/>
                </a:solidFill>
              </a:rPr>
              <a:t>Văn</a:t>
            </a:r>
            <a:r>
              <a:rPr lang="en-US" sz="1800" b="1" dirty="0">
                <a:solidFill>
                  <a:schemeClr val="accent6"/>
                </a:solidFill>
              </a:rPr>
              <a:t> </a:t>
            </a:r>
            <a:r>
              <a:rPr lang="en-US" sz="1800" b="1" dirty="0" err="1">
                <a:solidFill>
                  <a:schemeClr val="accent6"/>
                </a:solidFill>
              </a:rPr>
              <a:t>Cường</a:t>
            </a:r>
            <a:endParaRPr lang="en-US" sz="1800" b="1" dirty="0">
              <a:solidFill>
                <a:schemeClr val="accent6"/>
              </a:solidFill>
            </a:endParaRPr>
          </a:p>
          <a:p>
            <a:pPr marL="285750" lvl="0" indent="-285750" algn="l" rtl="0">
              <a:spcBef>
                <a:spcPts val="600"/>
              </a:spcBef>
              <a:spcAft>
                <a:spcPts val="0"/>
              </a:spcAft>
              <a:buFont typeface="Courier New" panose="02070309020205020404" pitchFamily="49" charset="0"/>
              <a:buChar char="o"/>
            </a:pPr>
            <a:r>
              <a:rPr lang="en-US" sz="1800" b="1" dirty="0">
                <a:solidFill>
                  <a:schemeClr val="accent6"/>
                </a:solidFill>
              </a:rPr>
              <a:t>TS. </a:t>
            </a:r>
            <a:r>
              <a:rPr lang="en-US" sz="1800" b="1" dirty="0" err="1">
                <a:solidFill>
                  <a:schemeClr val="accent6"/>
                </a:solidFill>
              </a:rPr>
              <a:t>Trần</a:t>
            </a:r>
            <a:r>
              <a:rPr lang="en-US" sz="1800" b="1" dirty="0">
                <a:solidFill>
                  <a:schemeClr val="accent6"/>
                </a:solidFill>
              </a:rPr>
              <a:t> </a:t>
            </a:r>
            <a:r>
              <a:rPr lang="en-US" sz="1800" b="1" dirty="0" err="1">
                <a:solidFill>
                  <a:schemeClr val="accent6"/>
                </a:solidFill>
              </a:rPr>
              <a:t>Tiến</a:t>
            </a:r>
            <a:r>
              <a:rPr lang="en-US" sz="1800" b="1" dirty="0">
                <a:solidFill>
                  <a:schemeClr val="accent6"/>
                </a:solidFill>
              </a:rPr>
              <a:t> </a:t>
            </a:r>
            <a:r>
              <a:rPr lang="en-US" sz="1800" b="1" dirty="0" err="1">
                <a:solidFill>
                  <a:schemeClr val="accent6"/>
                </a:solidFill>
              </a:rPr>
              <a:t>Công</a:t>
            </a:r>
            <a:endParaRPr lang="en-US" sz="1800" b="1" dirty="0">
              <a:solidFill>
                <a:schemeClr val="accent6"/>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Xếp</a:t>
            </a:r>
            <a:r>
              <a:rPr lang="en-US" dirty="0"/>
              <a:t> </a:t>
            </a:r>
            <a:r>
              <a:rPr lang="en-US" dirty="0" err="1"/>
              <a:t>hạng</a:t>
            </a:r>
            <a:r>
              <a:rPr lang="en-US" dirty="0"/>
              <a:t> website</a:t>
            </a:r>
          </a:p>
        </p:txBody>
      </p:sp>
      <p:sp>
        <p:nvSpPr>
          <p:cNvPr id="8" name="Text Placeholder 7"/>
          <p:cNvSpPr>
            <a:spLocks noGrp="1"/>
          </p:cNvSpPr>
          <p:nvPr>
            <p:ph type="body" idx="1"/>
          </p:nvPr>
        </p:nvSpPr>
        <p:spPr/>
        <p:txBody>
          <a:bodyPr/>
          <a:lstStyle/>
          <a:p>
            <a:endParaRPr lang="en-US"/>
          </a:p>
        </p:txBody>
      </p:sp>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4</a:t>
            </a:fld>
            <a:endParaRPr/>
          </a:p>
        </p:txBody>
      </p:sp>
      <p:pic>
        <p:nvPicPr>
          <p:cNvPr id="95234" name="Picture 2"/>
          <p:cNvPicPr>
            <a:picLocks noChangeAspect="1" noChangeArrowheads="1"/>
          </p:cNvPicPr>
          <p:nvPr/>
        </p:nvPicPr>
        <p:blipFill>
          <a:blip r:embed="rId3"/>
          <a:srcRect/>
          <a:stretch>
            <a:fillRect/>
          </a:stretch>
        </p:blipFill>
        <p:spPr bwMode="auto">
          <a:xfrm>
            <a:off x="1828800" y="1581150"/>
            <a:ext cx="5791200" cy="2813883"/>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Dịch</a:t>
            </a:r>
            <a:r>
              <a:rPr lang="en-US" dirty="0"/>
              <a:t> </a:t>
            </a:r>
            <a:r>
              <a:rPr lang="en-US" dirty="0" err="1"/>
              <a:t>máy</a:t>
            </a:r>
            <a:endParaRPr lang="en-US" dirty="0"/>
          </a:p>
        </p:txBody>
      </p:sp>
      <p:sp>
        <p:nvSpPr>
          <p:cNvPr id="8" name="Text Placeholder 7"/>
          <p:cNvSpPr>
            <a:spLocks noGrp="1"/>
          </p:cNvSpPr>
          <p:nvPr>
            <p:ph type="body" idx="1"/>
          </p:nvPr>
        </p:nvSpPr>
        <p:spPr/>
        <p:txBody>
          <a:bodyPr/>
          <a:lstStyle/>
          <a:p>
            <a:endParaRPr lang="en-US"/>
          </a:p>
        </p:txBody>
      </p:sp>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5</a:t>
            </a:fld>
            <a:endParaRPr/>
          </a:p>
        </p:txBody>
      </p:sp>
      <p:pic>
        <p:nvPicPr>
          <p:cNvPr id="96258" name="Picture 2"/>
          <p:cNvPicPr>
            <a:picLocks noChangeAspect="1" noChangeArrowheads="1"/>
          </p:cNvPicPr>
          <p:nvPr/>
        </p:nvPicPr>
        <p:blipFill>
          <a:blip r:embed="rId3"/>
          <a:srcRect/>
          <a:stretch>
            <a:fillRect/>
          </a:stretch>
        </p:blipFill>
        <p:spPr bwMode="auto">
          <a:xfrm>
            <a:off x="1524000" y="1504950"/>
            <a:ext cx="6629400" cy="2608370"/>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Cá</a:t>
            </a:r>
            <a:r>
              <a:rPr lang="en-US" dirty="0"/>
              <a:t> </a:t>
            </a:r>
            <a:r>
              <a:rPr lang="en-US" dirty="0" err="1"/>
              <a:t>nhân</a:t>
            </a:r>
            <a:r>
              <a:rPr lang="en-US" dirty="0"/>
              <a:t> </a:t>
            </a:r>
            <a:r>
              <a:rPr lang="en-US" dirty="0" err="1"/>
              <a:t>hóa</a:t>
            </a:r>
            <a:r>
              <a:rPr lang="en-US" dirty="0"/>
              <a:t> </a:t>
            </a:r>
            <a:r>
              <a:rPr lang="en-US" dirty="0" err="1"/>
              <a:t>quảng</a:t>
            </a:r>
            <a:r>
              <a:rPr lang="en-US" dirty="0"/>
              <a:t> </a:t>
            </a:r>
            <a:r>
              <a:rPr lang="en-US" dirty="0" err="1"/>
              <a:t>cáo</a:t>
            </a:r>
            <a:endParaRPr lang="en-US" dirty="0"/>
          </a:p>
        </p:txBody>
      </p:sp>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6</a:t>
            </a:fld>
            <a:endParaRPr/>
          </a:p>
        </p:txBody>
      </p:sp>
      <p:pic>
        <p:nvPicPr>
          <p:cNvPr id="99330" name="Picture 2" descr="Facebook Ad vs Influencer Marketing: cái nào tốt hơn? | 1667"/>
          <p:cNvPicPr>
            <a:picLocks noChangeAspect="1" noChangeArrowheads="1"/>
          </p:cNvPicPr>
          <p:nvPr/>
        </p:nvPicPr>
        <p:blipFill>
          <a:blip r:embed="rId3"/>
          <a:srcRect/>
          <a:stretch>
            <a:fillRect/>
          </a:stretch>
        </p:blipFill>
        <p:spPr bwMode="auto">
          <a:xfrm>
            <a:off x="2514600" y="1428750"/>
            <a:ext cx="4419600" cy="2836521"/>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Chatbot</a:t>
            </a:r>
            <a:endParaRPr lang="en-US" dirty="0"/>
          </a:p>
        </p:txBody>
      </p:sp>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7</a:t>
            </a:fld>
            <a:endParaRPr/>
          </a:p>
        </p:txBody>
      </p:sp>
      <p:pic>
        <p:nvPicPr>
          <p:cNvPr id="182275" name="Picture 3"/>
          <p:cNvPicPr>
            <a:picLocks noChangeAspect="1" noChangeArrowheads="1"/>
          </p:cNvPicPr>
          <p:nvPr/>
        </p:nvPicPr>
        <p:blipFill>
          <a:blip r:embed="rId3"/>
          <a:srcRect/>
          <a:stretch>
            <a:fillRect/>
          </a:stretch>
        </p:blipFill>
        <p:spPr bwMode="auto">
          <a:xfrm>
            <a:off x="2819400" y="1428750"/>
            <a:ext cx="3733800" cy="2988615"/>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7" name="Title 6"/>
          <p:cNvSpPr>
            <a:spLocks noGrp="1"/>
          </p:cNvSpPr>
          <p:nvPr>
            <p:ph type="title"/>
          </p:nvPr>
        </p:nvSpPr>
        <p:spPr/>
        <p:txBody>
          <a:bodyPr/>
          <a:lstStyle/>
          <a:p>
            <a:r>
              <a:rPr lang="en-US" dirty="0" err="1"/>
              <a:t>Nhận</a:t>
            </a:r>
            <a:r>
              <a:rPr lang="en-US" dirty="0"/>
              <a:t> </a:t>
            </a:r>
            <a:r>
              <a:rPr lang="en-US" dirty="0" err="1"/>
              <a:t>dạng</a:t>
            </a:r>
            <a:r>
              <a:rPr lang="en-US" dirty="0"/>
              <a:t> </a:t>
            </a:r>
            <a:r>
              <a:rPr lang="en-US" dirty="0" err="1"/>
              <a:t>giọng</a:t>
            </a:r>
            <a:r>
              <a:rPr lang="en-US" dirty="0"/>
              <a:t> </a:t>
            </a:r>
            <a:r>
              <a:rPr lang="en-US" dirty="0" err="1"/>
              <a:t>nói</a:t>
            </a:r>
            <a:endParaRPr lang="en-US" dirty="0"/>
          </a:p>
        </p:txBody>
      </p:sp>
      <p:sp>
        <p:nvSpPr>
          <p:cNvPr id="8" name="Text Placeholder 7"/>
          <p:cNvSpPr>
            <a:spLocks noGrp="1"/>
          </p:cNvSpPr>
          <p:nvPr>
            <p:ph type="body" idx="1"/>
          </p:nvPr>
        </p:nvSpPr>
        <p:spPr/>
        <p:txBody>
          <a:bodyPr/>
          <a:lstStyle/>
          <a:p>
            <a:endParaRPr lang="en-US" b="1" dirty="0"/>
          </a:p>
        </p:txBody>
      </p:sp>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8</a:t>
            </a:fld>
            <a:endParaRPr/>
          </a:p>
        </p:txBody>
      </p:sp>
      <p:pic>
        <p:nvPicPr>
          <p:cNvPr id="97282" name="Picture 2"/>
          <p:cNvPicPr>
            <a:picLocks noChangeAspect="1" noChangeArrowheads="1"/>
          </p:cNvPicPr>
          <p:nvPr/>
        </p:nvPicPr>
        <p:blipFill>
          <a:blip r:embed="rId3"/>
          <a:srcRect/>
          <a:stretch>
            <a:fillRect/>
          </a:stretch>
        </p:blipFill>
        <p:spPr bwMode="auto">
          <a:xfrm>
            <a:off x="1600200" y="1428750"/>
            <a:ext cx="5986463" cy="2870671"/>
          </a:xfrm>
          <a:prstGeom prst="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6" name="Google Shape;86;p16"/>
          <p:cNvSpPr txBox="1">
            <a:spLocks noGrp="1"/>
          </p:cNvSpPr>
          <p:nvPr>
            <p:ph type="sldNum"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9</a:t>
            </a:fld>
            <a:endParaRPr/>
          </a:p>
        </p:txBody>
      </p:sp>
      <p:pic>
        <p:nvPicPr>
          <p:cNvPr id="166914" name="Picture 2"/>
          <p:cNvPicPr>
            <a:picLocks noChangeAspect="1" noChangeArrowheads="1"/>
          </p:cNvPicPr>
          <p:nvPr/>
        </p:nvPicPr>
        <p:blipFill>
          <a:blip r:embed="rId3"/>
          <a:srcRect/>
          <a:stretch>
            <a:fillRect/>
          </a:stretch>
        </p:blipFill>
        <p:spPr bwMode="auto">
          <a:xfrm>
            <a:off x="2209800" y="514350"/>
            <a:ext cx="4876800" cy="4005197"/>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Quintus template">
  <a:themeElements>
    <a:clrScheme name="Custom 347">
      <a:dk1>
        <a:srgbClr val="25212A"/>
      </a:dk1>
      <a:lt1>
        <a:srgbClr val="FFFFFF"/>
      </a:lt1>
      <a:dk2>
        <a:srgbClr val="797281"/>
      </a:dk2>
      <a:lt2>
        <a:srgbClr val="E7E6E9"/>
      </a:lt2>
      <a:accent1>
        <a:srgbClr val="B87647"/>
      </a:accent1>
      <a:accent2>
        <a:srgbClr val="A85A5A"/>
      </a:accent2>
      <a:accent3>
        <a:srgbClr val="853E61"/>
      </a:accent3>
      <a:accent4>
        <a:srgbClr val="5C3959"/>
      </a:accent4>
      <a:accent5>
        <a:srgbClr val="CC4125"/>
      </a:accent5>
      <a:accent6>
        <a:srgbClr val="E4B681"/>
      </a:accent6>
      <a:hlink>
        <a:srgbClr val="25212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3416</TotalTime>
  <Words>1642</Words>
  <Application>Microsoft Office PowerPoint</Application>
  <PresentationFormat>Trình chiếu Trên màn hình (16:9)</PresentationFormat>
  <Paragraphs>177</Paragraphs>
  <Slides>33</Slides>
  <Notes>26</Notes>
  <HiddenSlides>0</HiddenSlides>
  <MMClips>2</MMClips>
  <ScaleCrop>false</ScaleCrop>
  <HeadingPairs>
    <vt:vector size="8" baseType="variant">
      <vt:variant>
        <vt:lpstr>Phông được Dùng</vt:lpstr>
      </vt:variant>
      <vt:variant>
        <vt:i4>9</vt:i4>
      </vt:variant>
      <vt:variant>
        <vt:lpstr>Chủ đề</vt:lpstr>
      </vt:variant>
      <vt:variant>
        <vt:i4>1</vt:i4>
      </vt:variant>
      <vt:variant>
        <vt:lpstr>Máy chủ nhúng OLE</vt:lpstr>
      </vt:variant>
      <vt:variant>
        <vt:i4>1</vt:i4>
      </vt:variant>
      <vt:variant>
        <vt:lpstr>Tiêu đề Bản chiếu</vt:lpstr>
      </vt:variant>
      <vt:variant>
        <vt:i4>33</vt:i4>
      </vt:variant>
    </vt:vector>
  </HeadingPairs>
  <TitlesOfParts>
    <vt:vector size="44" baseType="lpstr">
      <vt:lpstr>Google Sans</vt:lpstr>
      <vt:lpstr>Karla</vt:lpstr>
      <vt:lpstr>Tinos</vt:lpstr>
      <vt:lpstr>Oswald</vt:lpstr>
      <vt:lpstr>Tahoma</vt:lpstr>
      <vt:lpstr>Arial</vt:lpstr>
      <vt:lpstr>CourierNewPSMT</vt:lpstr>
      <vt:lpstr>Courier New</vt:lpstr>
      <vt:lpstr>Wingdings3</vt:lpstr>
      <vt:lpstr>Quintus template</vt:lpstr>
      <vt:lpstr>Bitmap Image</vt:lpstr>
      <vt:lpstr>NHẬP MÔN TRÍ TUỆ NHÂN TẠO</vt:lpstr>
      <vt:lpstr>Thông tin môn học</vt:lpstr>
      <vt:lpstr>AI có gì hot?</vt:lpstr>
      <vt:lpstr>Xếp hạng website</vt:lpstr>
      <vt:lpstr>Dịch máy</vt:lpstr>
      <vt:lpstr>Cá nhân hóa quảng cáo</vt:lpstr>
      <vt:lpstr>Chatbot</vt:lpstr>
      <vt:lpstr>Nhận dạng giọng nói</vt:lpstr>
      <vt:lpstr>Bản trình bày PowerPoint</vt:lpstr>
      <vt:lpstr>Trí tuệ nhân tạo?</vt:lpstr>
      <vt:lpstr>AI là gì?</vt:lpstr>
      <vt:lpstr>Giới thiệu về AI</vt:lpstr>
      <vt:lpstr>The Turing Test (Khi nào thì AI được coi là thông minh? A. M. Turing, 1950)</vt:lpstr>
      <vt:lpstr>Robot Sophia</vt:lpstr>
      <vt:lpstr>Lịch sử AI</vt:lpstr>
      <vt:lpstr>Một số mốc nổi bật</vt:lpstr>
      <vt:lpstr>Trí tuệ nhân tạo, học máy, và học sâu</vt:lpstr>
      <vt:lpstr>Trí tuệ nhân tạo, học máy, và học sâu</vt:lpstr>
      <vt:lpstr>Nội dung môn học</vt:lpstr>
      <vt:lpstr>Thuật toán tìm đường A*</vt:lpstr>
      <vt:lpstr>Thuật toán hồi quy tuyến tính</vt:lpstr>
      <vt:lpstr>DeepFake</vt:lpstr>
      <vt:lpstr>Học sâu</vt:lpstr>
      <vt:lpstr>Ví dụ </vt:lpstr>
      <vt:lpstr>Nguyên nhân cho sự bùng nổ của học sâu</vt:lpstr>
      <vt:lpstr>4 tỷ thiết bị</vt:lpstr>
      <vt:lpstr>$15.7 trillion</vt:lpstr>
      <vt:lpstr>Bản trình bày PowerPoint</vt:lpstr>
      <vt:lpstr>Các kiến thức cơ bản để trở thành kỹ sư AI</vt:lpstr>
      <vt:lpstr>Bản trình bày PowerPoint</vt:lpstr>
      <vt:lpstr>Tóm tắt</vt:lpstr>
      <vt:lpstr>CREDITS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TRÍ TUỆ NHÂN TẠO</dc:title>
  <dc:creator>cong</dc:creator>
  <cp:lastModifiedBy>Tien Pham Van</cp:lastModifiedBy>
  <cp:revision>171</cp:revision>
  <dcterms:modified xsi:type="dcterms:W3CDTF">2024-01-27T01:52:56Z</dcterms:modified>
</cp:coreProperties>
</file>